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1"/>
  </p:notesMasterIdLst>
  <p:sldIdLst>
    <p:sldId id="859" r:id="rId2"/>
    <p:sldId id="1140" r:id="rId3"/>
    <p:sldId id="1143" r:id="rId4"/>
    <p:sldId id="1234" r:id="rId5"/>
    <p:sldId id="1178" r:id="rId6"/>
    <p:sldId id="1145" r:id="rId7"/>
    <p:sldId id="1235" r:id="rId8"/>
    <p:sldId id="1146" r:id="rId9"/>
    <p:sldId id="1141" r:id="rId10"/>
    <p:sldId id="1236" r:id="rId11"/>
    <p:sldId id="1179" r:id="rId12"/>
    <p:sldId id="1180" r:id="rId13"/>
    <p:sldId id="1181" r:id="rId14"/>
    <p:sldId id="1182" r:id="rId15"/>
    <p:sldId id="1148" r:id="rId16"/>
    <p:sldId id="1237" r:id="rId17"/>
    <p:sldId id="1184" r:id="rId18"/>
    <p:sldId id="1150" r:id="rId19"/>
    <p:sldId id="1238" r:id="rId20"/>
    <p:sldId id="1185" r:id="rId21"/>
    <p:sldId id="1152" r:id="rId22"/>
    <p:sldId id="1187" r:id="rId23"/>
    <p:sldId id="1195" r:id="rId24"/>
    <p:sldId id="1188" r:id="rId25"/>
    <p:sldId id="1239" r:id="rId26"/>
    <p:sldId id="1196" r:id="rId27"/>
    <p:sldId id="1189" r:id="rId28"/>
    <p:sldId id="1190" r:id="rId29"/>
    <p:sldId id="1192" r:id="rId30"/>
    <p:sldId id="1191" r:id="rId31"/>
    <p:sldId id="1153" r:id="rId32"/>
    <p:sldId id="1154" r:id="rId33"/>
    <p:sldId id="1199" r:id="rId34"/>
    <p:sldId id="1156" r:id="rId35"/>
    <p:sldId id="1158" r:id="rId36"/>
    <p:sldId id="1159" r:id="rId37"/>
    <p:sldId id="1160" r:id="rId38"/>
    <p:sldId id="1201" r:id="rId39"/>
    <p:sldId id="1161" r:id="rId40"/>
    <p:sldId id="1167" r:id="rId41"/>
    <p:sldId id="1162" r:id="rId42"/>
    <p:sldId id="1202" r:id="rId43"/>
    <p:sldId id="1168" r:id="rId44"/>
    <p:sldId id="1169" r:id="rId45"/>
    <p:sldId id="1203" r:id="rId46"/>
    <p:sldId id="1204" r:id="rId47"/>
    <p:sldId id="1163" r:id="rId48"/>
    <p:sldId id="1205" r:id="rId49"/>
    <p:sldId id="1206" r:id="rId50"/>
    <p:sldId id="1209" r:id="rId51"/>
    <p:sldId id="1207" r:id="rId52"/>
    <p:sldId id="1210" r:id="rId53"/>
    <p:sldId id="1211" r:id="rId54"/>
    <p:sldId id="1215" r:id="rId55"/>
    <p:sldId id="1212" r:id="rId56"/>
    <p:sldId id="1213" r:id="rId57"/>
    <p:sldId id="1214" r:id="rId58"/>
    <p:sldId id="1165" r:id="rId59"/>
    <p:sldId id="1218" r:id="rId60"/>
    <p:sldId id="1219" r:id="rId61"/>
    <p:sldId id="1242" r:id="rId62"/>
    <p:sldId id="1220" r:id="rId63"/>
    <p:sldId id="1243" r:id="rId64"/>
    <p:sldId id="1221" r:id="rId65"/>
    <p:sldId id="1244" r:id="rId66"/>
    <p:sldId id="1222" r:id="rId67"/>
    <p:sldId id="1223" r:id="rId68"/>
    <p:sldId id="1166" r:id="rId69"/>
    <p:sldId id="1229" r:id="rId70"/>
    <p:sldId id="1224" r:id="rId71"/>
    <p:sldId id="1231" r:id="rId72"/>
    <p:sldId id="1225" r:id="rId73"/>
    <p:sldId id="1232" r:id="rId74"/>
    <p:sldId id="1172" r:id="rId75"/>
    <p:sldId id="1173" r:id="rId76"/>
    <p:sldId id="1174" r:id="rId77"/>
    <p:sldId id="1245" r:id="rId78"/>
    <p:sldId id="1175" r:id="rId79"/>
    <p:sldId id="1233" r:id="rId8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0" userDrawn="1">
          <p15:clr>
            <a:srgbClr val="A4A3A4"/>
          </p15:clr>
        </p15:guide>
        <p15:guide id="2" pos="3841" userDrawn="1">
          <p15:clr>
            <a:srgbClr val="A4A3A4"/>
          </p15:clr>
        </p15:guide>
      </p15:sldGuideLst>
    </p:ext>
    <p:ext uri="{2D200454-40CA-4A62-9FC3-DE9A4176ACB9}">
      <p15:notesGuideLst xmlns:p15="http://schemas.microsoft.com/office/powerpoint/2012/main">
        <p15:guide id="1" orient="horz" pos="292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306" y="120"/>
      </p:cViewPr>
      <p:guideLst>
        <p:guide orient="horz" pos="2190"/>
        <p:guide pos="3841"/>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21"/>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0.png"/><Relationship Id="rId9"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50.png"/></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50.png"/></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5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6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6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6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6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59704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b="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第十六章    电压  电阻</a:t>
            </a:r>
            <a:endParaRPr lang="en-US" altLang="zh-CN" sz="5400" b="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是电压表，则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接通发光，故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错误，符合题意；若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都是电流表，则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的电流之和，电流表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的电流之和，故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是电流表，灯泡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被短路，电流通过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后直接通过电流表，只有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都是电压表，电流依次通过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3.jpg" descr="id:2147491384;FounderCES"/>
          <p:cNvPicPr/>
          <p:nvPr/>
        </p:nvPicPr>
        <p:blipFill>
          <a:blip r:embed="rId2"/>
          <a:stretch>
            <a:fillRect/>
          </a:stretch>
        </p:blipFill>
        <p:spPr>
          <a:xfrm>
            <a:off x="4583038" y="4096921"/>
            <a:ext cx="2552521" cy="225238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2047"/>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本题考查了灯泡连接方式的判断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判断用电器的连接方式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是解电学题的基础与关键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一定要掌握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各用电器首尾顺次连接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电路只有一条电流路径的连接方式是串联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各用电器首首相连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尾尾相连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电路有多条电流路径的连接方式是并联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电流表内阻很小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在电路中相当于导线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电压表内阻很大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在电路中相当于断路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65109" y="1718147"/>
            <a:ext cx="637609" cy="360040"/>
          </a:xfrm>
          <a:prstGeom prst="rect">
            <a:avLst/>
          </a:prstGeom>
        </p:spPr>
      </p:pic>
      <p:sp>
        <p:nvSpPr>
          <p:cNvPr id="2" name="内容占位符 1"/>
          <p:cNvSpPr>
            <a:spLocks noGrp="1"/>
          </p:cNvSpPr>
          <p:nvPr>
            <p:ph idx="1"/>
          </p:nvPr>
        </p:nvSpPr>
        <p:spPr>
          <a:xfrm>
            <a:off x="360854" y="1546755"/>
            <a:ext cx="11485848" cy="1130246"/>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江苏南京建邺区期末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）在如图所示电路的圆圈内填上适当的电表符号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闭合时，电路连接正确，电阻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都能正常工作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34.jpg" descr="id:2147491405;FounderCES"/>
          <p:cNvPicPr/>
          <p:nvPr/>
        </p:nvPicPr>
        <p:blipFill>
          <a:blip r:embed="rId3"/>
          <a:stretch>
            <a:fillRect/>
          </a:stretch>
        </p:blipFill>
        <p:spPr>
          <a:xfrm>
            <a:off x="5035945" y="2933491"/>
            <a:ext cx="2118522" cy="2079685"/>
          </a:xfrm>
          <a:prstGeom prst="rect">
            <a:avLst/>
          </a:prstGeom>
        </p:spPr>
      </p:pic>
      <p:sp>
        <p:nvSpPr>
          <p:cNvPr id="6" name="矩形 5"/>
          <p:cNvSpPr/>
          <p:nvPr/>
        </p:nvSpPr>
        <p:spPr>
          <a:xfrm>
            <a:off x="376789" y="2551477"/>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如图所示</a:t>
            </a:r>
            <a:endParaRPr lang="zh-CN" altLang="zh-CN" sz="1200">
              <a:solidFill>
                <a:srgbClr val="000000"/>
              </a:solidFill>
              <a:cs typeface="Times New Roman" panose="02020603050405020304" pitchFamily="18" charset="0"/>
            </a:endParaRPr>
          </a:p>
        </p:txBody>
      </p:sp>
      <p:pic>
        <p:nvPicPr>
          <p:cNvPr id="7" name="kk587.jpg" descr="id:2147493686;FounderCES"/>
          <p:cNvPicPr/>
          <p:nvPr/>
        </p:nvPicPr>
        <p:blipFill>
          <a:blip r:embed="rId4"/>
          <a:stretch>
            <a:fillRect/>
          </a:stretch>
        </p:blipFill>
        <p:spPr>
          <a:xfrm>
            <a:off x="5038081" y="2933046"/>
            <a:ext cx="2116385" cy="20198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4544"/>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本题考查了电流表和电压表的连接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正确判断电路的连接方式是关键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电压表与被测用电器并联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并且在电路中相当于断路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电流表与被测用电器串联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并且在电路中相当于导线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根据电压表和电流表的正确使用方法以及在电路中的作用选择填入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600"/>
            <a:ext cx="11485848" cy="4523105"/>
          </a:xfrm>
        </p:spPr>
        <p:txBody>
          <a:bodyPr/>
          <a:lstStyle/>
          <a:p>
            <a:pPr indent="720725"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电压表和</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电流表的比较</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不同点</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电压表是</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测电压的仪</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表盘中央标有符号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必须与被测</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电路并联</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可以直接接在电源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测电源电压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电流表是测电流的仪器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表盘中央标有符号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必须与被测电路串联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不能直接接在电源两端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否则电流表会烧坏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使用前都要校零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都要选择合适的测量范围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都要让电流从正接线柱流入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负接线柱流出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读数时都要先判断测量范围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认清分度值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再进行读数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大的测量范围都是小的测量范围的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indent="720725"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因为电压表的内部电阻很大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电流表的内部电阻很小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在分析电路时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电压表被看作是断路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电流表被看作是导线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归纳总结.eps" descr="id:2147490218;FounderCES"/>
          <p:cNvPicPr/>
          <p:nvPr/>
        </p:nvPicPr>
        <p:blipFill>
          <a:blip r:embed="rId2"/>
          <a:stretch>
            <a:fillRect/>
          </a:stretch>
        </p:blipFill>
        <p:spPr>
          <a:xfrm>
            <a:off x="360854" y="890136"/>
            <a:ext cx="1781739" cy="5101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65109" y="1463856"/>
            <a:ext cx="637609" cy="360040"/>
          </a:xfrm>
          <a:prstGeom prst="rect">
            <a:avLst/>
          </a:prstGeom>
        </p:spPr>
      </p:pic>
      <p:pic>
        <p:nvPicPr>
          <p:cNvPr id="4" name="考点.eps" descr="id:2147489473;FounderCES"/>
          <p:cNvPicPr/>
          <p:nvPr/>
        </p:nvPicPr>
        <p:blipFill>
          <a:blip r:embed="rId3"/>
          <a:stretch>
            <a:fillRect/>
          </a:stretch>
        </p:blipFill>
        <p:spPr>
          <a:xfrm>
            <a:off x="406574" y="915840"/>
            <a:ext cx="864096" cy="360040"/>
          </a:xfrm>
          <a:prstGeom prst="rect">
            <a:avLst/>
          </a:prstGeom>
        </p:spPr>
      </p:pic>
      <p:sp>
        <p:nvSpPr>
          <p:cNvPr id="2" name="内容占位符 1"/>
          <p:cNvSpPr>
            <a:spLocks noGrp="1"/>
          </p:cNvSpPr>
          <p:nvPr>
            <p:ph idx="1"/>
          </p:nvPr>
        </p:nvSpPr>
        <p:spPr>
          <a:xfrm>
            <a:off x="360854" y="746120"/>
            <a:ext cx="11485848" cy="5793061"/>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电流表</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电压表的使用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）小明探究串联电路的电压规律，连接了如图所示的电路，下列做法正确的是（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的总电压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523.jpg" descr="id:2147491440;FounderCES"/>
          <p:cNvPicPr/>
          <p:nvPr/>
        </p:nvPicPr>
        <p:blipFill>
          <a:blip r:embed="rId4"/>
          <a:stretch>
            <a:fillRect/>
          </a:stretch>
        </p:blipFill>
        <p:spPr>
          <a:xfrm>
            <a:off x="5303118" y="2132856"/>
            <a:ext cx="2016224" cy="2214313"/>
          </a:xfrm>
          <a:prstGeom prst="rect">
            <a:avLst/>
          </a:prstGeom>
        </p:spPr>
      </p:pic>
      <p:sp>
        <p:nvSpPr>
          <p:cNvPr id="7" name="矩形 6"/>
          <p:cNvSpPr/>
          <p:nvPr/>
        </p:nvSpPr>
        <p:spPr>
          <a:xfrm>
            <a:off x="2008334" y="1945983"/>
            <a:ext cx="1454244" cy="461665"/>
          </a:xfrm>
          <a:prstGeom prst="rect">
            <a:avLst/>
          </a:prstGeom>
        </p:spPr>
        <p:txBody>
          <a:bodyPr wrap="none">
            <a:spAutoFit/>
          </a:bodyPr>
          <a:lstStyle/>
          <a:p>
            <a:r>
              <a:rPr lang="en-US" altLang="zh-CN" sz="2400"/>
              <a:t>A</a:t>
            </a:r>
            <a:r>
              <a:rPr lang="zh-CN" altLang="zh-CN" sz="2400">
                <a:cs typeface="Times New Roman" panose="02020603050405020304" pitchFamily="18" charset="0"/>
              </a:rPr>
              <a:t>、</a:t>
            </a:r>
            <a:r>
              <a:rPr lang="en-US" altLang="zh-CN" sz="2400"/>
              <a:t>B</a:t>
            </a:r>
            <a:r>
              <a:rPr lang="zh-CN" altLang="zh-CN" sz="2400">
                <a:cs typeface="Times New Roman" panose="02020603050405020304" pitchFamily="18" charset="0"/>
              </a:rPr>
              <a:t>、</a:t>
            </a:r>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4026"/>
            <a:ext cx="11485848" cy="3900235"/>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，该电路为串联电路，电压表与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并联，电压表测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正确；只将导线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右端，电压</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表仍与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电压表测量</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两端的电压，故</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正确；只</a:t>
            </a:r>
            <a:endPar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左端，闭合开关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，电压表并联到了电源的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两端，测量电源电压，即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正确；只将导线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下端改接到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左端，闭合开关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，电压表的正负接线柱接反了，无法测量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23.jpg" descr="id:2147491440;FounderCES"/>
          <p:cNvPicPr/>
          <p:nvPr/>
        </p:nvPicPr>
        <p:blipFill>
          <a:blip r:embed="rId2">
            <a:clrChange>
              <a:clrFrom>
                <a:srgbClr val="FFFFFE"/>
              </a:clrFrom>
              <a:clrTo>
                <a:srgbClr val="FFFFFE">
                  <a:alpha val="0"/>
                </a:srgbClr>
              </a:clrTo>
            </a:clrChange>
          </a:blip>
          <a:stretch>
            <a:fillRect/>
          </a:stretch>
        </p:blipFill>
        <p:spPr>
          <a:xfrm>
            <a:off x="9795328" y="1146626"/>
            <a:ext cx="2016224" cy="2214313"/>
          </a:xfrm>
          <a:prstGeom prst="rect">
            <a:avLst/>
          </a:prstGeom>
        </p:spPr>
      </p:pic>
      <p:sp>
        <p:nvSpPr>
          <p:cNvPr id="4" name="内容占位符 1"/>
          <p:cNvSpPr txBox="1"/>
          <p:nvPr/>
        </p:nvSpPr>
        <p:spPr bwMode="auto">
          <a:xfrm>
            <a:off x="360854" y="47470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本题考查了电路的识别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电压表的使用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根据每个选项中的操作判断电路的连接方式和电压表的作用是否正确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238241"/>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根据电流表和电压表的使用方法可知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电流表要串联在电路中且不能直接接在电源两极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否则会造成电路短路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烧坏电表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电压表和电流表都要让电流从正接线柱流入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负接线柱流出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否则会造成反偏现象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电压表要与待测电路并联且可以直接接在电源两极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电压表测量的是并联部分电路的电压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归纳总结.eps" descr="id:2147490218;FounderCES"/>
          <p:cNvPicPr/>
          <p:nvPr/>
        </p:nvPicPr>
        <p:blipFill>
          <a:blip r:embed="rId2"/>
          <a:stretch>
            <a:fillRect/>
          </a:stretch>
        </p:blipFill>
        <p:spPr>
          <a:xfrm>
            <a:off x="338955" y="779181"/>
            <a:ext cx="1781739" cy="5101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917512"/>
            <a:ext cx="637609" cy="360040"/>
          </a:xfrm>
          <a:prstGeom prst="rect">
            <a:avLst/>
          </a:prstGeom>
        </p:spPr>
      </p:pic>
      <p:sp>
        <p:nvSpPr>
          <p:cNvPr id="2" name="内容占位符 1"/>
          <p:cNvSpPr>
            <a:spLocks noGrp="1"/>
          </p:cNvSpPr>
          <p:nvPr>
            <p:ph idx="1"/>
          </p:nvPr>
        </p:nvSpPr>
        <p:spPr>
          <a:xfrm>
            <a:off x="360854" y="746120"/>
            <a:ext cx="11485848" cy="1684244"/>
          </a:xfrm>
        </p:spPr>
        <p:txBody>
          <a:bodyPr/>
          <a:lstStyle/>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并联在如图甲所示的电路中，电流表的示数为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mj-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mj-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；再将</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串联在如图乙所示的电路中，电源电压为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524.jpg" descr="id:2147491468;FounderCES"/>
          <p:cNvPicPr/>
          <p:nvPr/>
        </p:nvPicPr>
        <p:blipFill>
          <a:blip r:embed="rId3"/>
          <a:stretch>
            <a:fillRect/>
          </a:stretch>
        </p:blipFill>
        <p:spPr>
          <a:xfrm>
            <a:off x="4006974" y="2848817"/>
            <a:ext cx="1994688" cy="1836556"/>
          </a:xfrm>
          <a:prstGeom prst="rect">
            <a:avLst/>
          </a:prstGeom>
        </p:spPr>
      </p:pic>
      <p:pic>
        <p:nvPicPr>
          <p:cNvPr id="5" name="kk525.jpg" descr="id:2147491475;FounderCES"/>
          <p:cNvPicPr/>
          <p:nvPr/>
        </p:nvPicPr>
        <p:blipFill>
          <a:blip r:embed="rId4"/>
          <a:stretch>
            <a:fillRect/>
          </a:stretch>
        </p:blipFill>
        <p:spPr>
          <a:xfrm>
            <a:off x="6455246" y="2924944"/>
            <a:ext cx="1991914" cy="1664552"/>
          </a:xfrm>
          <a:prstGeom prst="rect">
            <a:avLst/>
          </a:prstGeom>
        </p:spPr>
      </p:pic>
      <p:sp>
        <p:nvSpPr>
          <p:cNvPr id="7" name="矩形 6"/>
          <p:cNvSpPr/>
          <p:nvPr/>
        </p:nvSpPr>
        <p:spPr>
          <a:xfrm>
            <a:off x="4757295" y="460919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7247334" y="45869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7617953" y="1401450"/>
            <a:ext cx="569387" cy="461665"/>
          </a:xfrm>
          <a:prstGeom prst="rect">
            <a:avLst/>
          </a:prstGeom>
        </p:spPr>
        <p:txBody>
          <a:bodyPr wrap="none">
            <a:spAutoFit/>
          </a:bodyPr>
          <a:lstStyle/>
          <a:p>
            <a:r>
              <a:rPr lang="en-US" altLang="zh-CN" sz="2400"/>
              <a:t>0.2</a:t>
            </a:r>
            <a:endParaRPr lang="zh-CN" altLang="en-US"/>
          </a:p>
        </p:txBody>
      </p:sp>
      <p:sp>
        <p:nvSpPr>
          <p:cNvPr id="11" name="矩形 10"/>
          <p:cNvSpPr/>
          <p:nvPr/>
        </p:nvSpPr>
        <p:spPr>
          <a:xfrm>
            <a:off x="10271670" y="1947093"/>
            <a:ext cx="338554" cy="461665"/>
          </a:xfrm>
          <a:prstGeom prst="rect">
            <a:avLst/>
          </a:prstGeom>
        </p:spPr>
        <p:txBody>
          <a:bodyPr wrap="none">
            <a:spAutoFit/>
          </a:bodyPr>
          <a:lstStyle/>
          <a:p>
            <a:r>
              <a:rPr lang="en-US" altLang="zh-CN" sz="2400"/>
              <a:t>2</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如题图甲所示，定值电阻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并联，电流表测量干路的电流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，根据并联电路中干路电流等于各支路电流之和，则通过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如题图乙所示，将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串联在电路中，电源电压为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，根据串联电路中总电压等于各部分电路电压之和，则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24.jpg" descr="id:2147491468;FounderCES"/>
          <p:cNvPicPr/>
          <p:nvPr/>
        </p:nvPicPr>
        <p:blipFill>
          <a:blip r:embed="rId2"/>
          <a:stretch>
            <a:fillRect/>
          </a:stretch>
        </p:blipFill>
        <p:spPr>
          <a:xfrm>
            <a:off x="4006974" y="3638532"/>
            <a:ext cx="1994688" cy="1836556"/>
          </a:xfrm>
          <a:prstGeom prst="rect">
            <a:avLst/>
          </a:prstGeom>
        </p:spPr>
      </p:pic>
      <p:pic>
        <p:nvPicPr>
          <p:cNvPr id="4" name="kk525.jpg" descr="id:2147491475;FounderCES"/>
          <p:cNvPicPr/>
          <p:nvPr/>
        </p:nvPicPr>
        <p:blipFill>
          <a:blip r:embed="rId3"/>
          <a:stretch>
            <a:fillRect/>
          </a:stretch>
        </p:blipFill>
        <p:spPr>
          <a:xfrm>
            <a:off x="6455246" y="3714659"/>
            <a:ext cx="1991914" cy="1664552"/>
          </a:xfrm>
          <a:prstGeom prst="rect">
            <a:avLst/>
          </a:prstGeom>
        </p:spPr>
      </p:pic>
      <p:sp>
        <p:nvSpPr>
          <p:cNvPr id="5" name="矩形 4"/>
          <p:cNvSpPr/>
          <p:nvPr/>
        </p:nvSpPr>
        <p:spPr>
          <a:xfrm>
            <a:off x="4757295" y="539891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247334" y="537665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3XB2.eps" descr="id:2147489452;FounderCES"/>
          <p:cNvPicPr/>
          <p:nvPr/>
        </p:nvPicPr>
        <p:blipFill>
          <a:blip r:embed="rId2"/>
          <a:stretch>
            <a:fillRect/>
          </a:stretch>
        </p:blipFill>
        <p:spPr>
          <a:xfrm>
            <a:off x="3106660" y="836712"/>
            <a:ext cx="5977091" cy="549547"/>
          </a:xfrm>
          <a:prstGeom prst="rect">
            <a:avLst/>
          </a:prstGeom>
        </p:spPr>
      </p:pic>
      <p:pic>
        <p:nvPicPr>
          <p:cNvPr id="4" name="第十六章.eps" descr="id:2147491307;FounderCES"/>
          <p:cNvPicPr/>
          <p:nvPr/>
        </p:nvPicPr>
        <p:blipFill>
          <a:blip r:embed="rId3"/>
          <a:stretch>
            <a:fillRect/>
          </a:stretch>
        </p:blipFill>
        <p:spPr>
          <a:xfrm>
            <a:off x="930177" y="1415086"/>
            <a:ext cx="10330056" cy="417646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并联电路电流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电压的规律及相关计算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干路电流等于各支路电流之和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表达式为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串联电路中总电压等于各部分电路电压之和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表达式为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282468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解决此类含有电表电路的计算问题时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要做到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一看电路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要看清电路的连接方式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是串联还是并联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二看电表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要看清电表的类型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是电流表还是电压表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并且要明确电表的测量对象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三选规律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判断应该选取哪种电路的规律解决问题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关键提醒.eps" descr="id:2147489494;FounderCES"/>
          <p:cNvPicPr/>
          <p:nvPr/>
        </p:nvPicPr>
        <p:blipFill>
          <a:blip r:embed="rId2"/>
          <a:stretch>
            <a:fillRect/>
          </a:stretch>
        </p:blipFill>
        <p:spPr>
          <a:xfrm>
            <a:off x="384686" y="2391638"/>
            <a:ext cx="1584176" cy="4319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17175" y="1369300"/>
            <a:ext cx="3025847" cy="534912"/>
            <a:chOff x="1241639" y="4221088"/>
            <a:chExt cx="2783604" cy="492088"/>
          </a:xfrm>
        </p:grpSpPr>
        <p:pic>
          <p:nvPicPr>
            <p:cNvPr id="6" name="图片 5"/>
            <p:cNvPicPr>
              <a:picLocks noChangeAspect="1"/>
            </p:cNvPicPr>
            <p:nvPr/>
          </p:nvPicPr>
          <p:blipFill>
            <a:blip r:embed="rId2"/>
            <a:stretch>
              <a:fillRect/>
            </a:stretch>
          </p:blipFill>
          <p:spPr>
            <a:xfrm>
              <a:off x="1241639" y="4221088"/>
              <a:ext cx="2783604" cy="492088"/>
            </a:xfrm>
            <a:prstGeom prst="rect">
              <a:avLst/>
            </a:prstGeom>
          </p:spPr>
        </p:pic>
        <p:pic>
          <p:nvPicPr>
            <p:cNvPr id="7" name="图片 6"/>
            <p:cNvPicPr>
              <a:picLocks noChangeAspect="1"/>
            </p:cNvPicPr>
            <p:nvPr/>
          </p:nvPicPr>
          <p:blipFill>
            <a:blip r:embed="rId3"/>
            <a:stretch>
              <a:fillRect/>
            </a:stretch>
          </p:blipFill>
          <p:spPr>
            <a:xfrm>
              <a:off x="1414686" y="4333782"/>
              <a:ext cx="1368152" cy="319354"/>
            </a:xfrm>
            <a:prstGeom prst="rect">
              <a:avLst/>
            </a:prstGeom>
          </p:spPr>
        </p:pic>
        <p:pic>
          <p:nvPicPr>
            <p:cNvPr id="8" name="图片 7"/>
            <p:cNvPicPr>
              <a:picLocks noChangeAspect="1"/>
            </p:cNvPicPr>
            <p:nvPr/>
          </p:nvPicPr>
          <p:blipFill>
            <a:blip r:embed="rId4"/>
            <a:stretch>
              <a:fillRect/>
            </a:stretch>
          </p:blipFill>
          <p:spPr>
            <a:xfrm>
              <a:off x="2894287" y="4353573"/>
              <a:ext cx="1055281" cy="299562"/>
            </a:xfrm>
            <a:prstGeom prst="rect">
              <a:avLst/>
            </a:prstGeom>
          </p:spPr>
        </p:pic>
      </p:grpSp>
      <p:pic>
        <p:nvPicPr>
          <p:cNvPr id="3" name="21XB6.eps" descr="id:2147489480;FounderCES"/>
          <p:cNvPicPr/>
          <p:nvPr/>
        </p:nvPicPr>
        <p:blipFill>
          <a:blip r:embed="rId5"/>
          <a:stretch>
            <a:fillRect/>
          </a:stretch>
        </p:blipFill>
        <p:spPr>
          <a:xfrm>
            <a:off x="1116263" y="1456736"/>
            <a:ext cx="637609" cy="360040"/>
          </a:xfrm>
          <a:prstGeom prst="rect">
            <a:avLst/>
          </a:prstGeom>
        </p:spPr>
      </p:pic>
      <p:pic>
        <p:nvPicPr>
          <p:cNvPr id="4" name="考点.eps" descr="id:2147489473;FounderCES"/>
          <p:cNvPicPr/>
          <p:nvPr/>
        </p:nvPicPr>
        <p:blipFill>
          <a:blip r:embed="rId6"/>
          <a:stretch>
            <a:fillRect/>
          </a:stretch>
        </p:blipFill>
        <p:spPr>
          <a:xfrm>
            <a:off x="406574" y="917512"/>
            <a:ext cx="864096" cy="360040"/>
          </a:xfrm>
          <a:prstGeom prst="rect">
            <a:avLst/>
          </a:prstGeom>
        </p:spPr>
      </p:pic>
      <p:sp>
        <p:nvSpPr>
          <p:cNvPr id="2" name="内容占位符 1"/>
          <p:cNvSpPr>
            <a:spLocks noGrp="1"/>
          </p:cNvSpPr>
          <p:nvPr>
            <p:ph idx="1"/>
          </p:nvPr>
        </p:nvSpPr>
        <p:spPr>
          <a:xfrm>
            <a:off x="360854" y="746120"/>
            <a:ext cx="11485848" cy="3106107"/>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电阻和变阻器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a:solidFill>
                  <a:schemeClr val="bg1"/>
                </a:solidFill>
                <a:latin typeface="Times New Roman" panose="02020603050405020304" pitchFamily="18" charset="0"/>
                <a:ea typeface="梦源黑体 CN W20"/>
                <a:cs typeface="Times New Roman" panose="02020603050405020304" pitchFamily="18" charset="0"/>
              </a:rPr>
              <a:t>中考新考法</a:t>
            </a:r>
            <a:r>
              <a:rPr lang="en-US" altLang="zh-CN">
                <a:solidFill>
                  <a:schemeClr val="bg1"/>
                </a:solidFill>
                <a:latin typeface="Times New Roman" panose="02020603050405020304" pitchFamily="18" charset="0"/>
                <a:ea typeface="梦源黑体 CN W20"/>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方法开放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伏安法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测电阻后，某小组想进一步探究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导体的电阻与导体长度的关系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他们选择了如图甲所示的器材，并连接了部分电路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将固定在木板上长为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的铅笔芯作为研究对象，并标记为等长的五段，</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为铅笔芯的两个端点，中间四点分别标记为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gyc335.jpg" descr="id:2147491552;FounderCES"/>
          <p:cNvPicPr/>
          <p:nvPr/>
        </p:nvPicPr>
        <p:blipFill>
          <a:blip r:embed="rId7"/>
          <a:stretch>
            <a:fillRect/>
          </a:stretch>
        </p:blipFill>
        <p:spPr>
          <a:xfrm>
            <a:off x="1774726" y="3669647"/>
            <a:ext cx="3323091" cy="2339552"/>
          </a:xfrm>
          <a:prstGeom prst="rect">
            <a:avLst/>
          </a:prstGeom>
        </p:spPr>
      </p:pic>
      <p:pic>
        <p:nvPicPr>
          <p:cNvPr id="11" name="gyc336.jpg" descr="id:2147491559;FounderCES"/>
          <p:cNvPicPr/>
          <p:nvPr/>
        </p:nvPicPr>
        <p:blipFill>
          <a:blip r:embed="rId8"/>
          <a:stretch>
            <a:fillRect/>
          </a:stretch>
        </p:blipFill>
        <p:spPr>
          <a:xfrm>
            <a:off x="5400129" y="4589264"/>
            <a:ext cx="1847205" cy="1415598"/>
          </a:xfrm>
          <a:prstGeom prst="rect">
            <a:avLst/>
          </a:prstGeom>
        </p:spPr>
      </p:pic>
      <p:pic>
        <p:nvPicPr>
          <p:cNvPr id="12" name="gyc337.jpg" descr="id:2147491566;FounderCES"/>
          <p:cNvPicPr/>
          <p:nvPr/>
        </p:nvPicPr>
        <p:blipFill>
          <a:blip r:embed="rId9"/>
          <a:stretch>
            <a:fillRect/>
          </a:stretch>
        </p:blipFill>
        <p:spPr>
          <a:xfrm>
            <a:off x="7549646" y="3914026"/>
            <a:ext cx="2244288" cy="2170479"/>
          </a:xfrm>
          <a:prstGeom prst="rect">
            <a:avLst/>
          </a:prstGeom>
        </p:spPr>
      </p:pic>
      <p:sp>
        <p:nvSpPr>
          <p:cNvPr id="14" name="矩形 13"/>
          <p:cNvSpPr/>
          <p:nvPr/>
        </p:nvSpPr>
        <p:spPr>
          <a:xfrm>
            <a:off x="3070870" y="579638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6" name="矩形 15"/>
          <p:cNvSpPr/>
          <p:nvPr/>
        </p:nvSpPr>
        <p:spPr>
          <a:xfrm>
            <a:off x="6146938" y="58237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8" name="矩形 17"/>
          <p:cNvSpPr/>
          <p:nvPr/>
        </p:nvSpPr>
        <p:spPr>
          <a:xfrm>
            <a:off x="8424767" y="58237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端滑动时电流表的示数增大，需用一根导线将电源的正极接线柱与滑动变阻器的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5.jpg" descr="id:2147491552;FounderCES"/>
          <p:cNvPicPr/>
          <p:nvPr/>
        </p:nvPicPr>
        <p:blipFill>
          <a:blip r:embed="rId2"/>
          <a:stretch>
            <a:fillRect/>
          </a:stretch>
        </p:blipFill>
        <p:spPr>
          <a:xfrm>
            <a:off x="1774726" y="1916832"/>
            <a:ext cx="3323091" cy="2339552"/>
          </a:xfrm>
          <a:prstGeom prst="rect">
            <a:avLst/>
          </a:prstGeom>
        </p:spPr>
      </p:pic>
      <p:pic>
        <p:nvPicPr>
          <p:cNvPr id="4" name="gyc336.jpg" descr="id:2147491559;FounderCES"/>
          <p:cNvPicPr/>
          <p:nvPr/>
        </p:nvPicPr>
        <p:blipFill>
          <a:blip r:embed="rId3"/>
          <a:stretch>
            <a:fillRect/>
          </a:stretch>
        </p:blipFill>
        <p:spPr>
          <a:xfrm>
            <a:off x="5400129" y="2836449"/>
            <a:ext cx="1847205" cy="1415598"/>
          </a:xfrm>
          <a:prstGeom prst="rect">
            <a:avLst/>
          </a:prstGeom>
        </p:spPr>
      </p:pic>
      <p:pic>
        <p:nvPicPr>
          <p:cNvPr id="5" name="gyc337.jpg" descr="id:2147491566;FounderCES"/>
          <p:cNvPicPr/>
          <p:nvPr/>
        </p:nvPicPr>
        <p:blipFill>
          <a:blip r:embed="rId4"/>
          <a:stretch>
            <a:fillRect/>
          </a:stretch>
        </p:blipFill>
        <p:spPr>
          <a:xfrm>
            <a:off x="7549646" y="2161211"/>
            <a:ext cx="2244288" cy="2170479"/>
          </a:xfrm>
          <a:prstGeom prst="rect">
            <a:avLst/>
          </a:prstGeom>
        </p:spPr>
      </p:pic>
      <p:sp>
        <p:nvSpPr>
          <p:cNvPr id="6" name="矩形 5"/>
          <p:cNvSpPr/>
          <p:nvPr/>
        </p:nvSpPr>
        <p:spPr>
          <a:xfrm>
            <a:off x="3070870" y="404356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146938" y="407094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424767" y="407094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4537406" y="1397117"/>
            <a:ext cx="389850" cy="461665"/>
          </a:xfrm>
          <a:prstGeom prst="rect">
            <a:avLst/>
          </a:prstGeom>
        </p:spPr>
        <p:txBody>
          <a:bodyPr wrap="none">
            <a:spAutoFit/>
          </a:bodyPr>
          <a:lstStyle/>
          <a:p>
            <a:r>
              <a:rPr lang="en-US" altLang="zh-CN" sz="2400" i="1"/>
              <a:t>B</a:t>
            </a:r>
            <a:endParaRPr lang="zh-CN" altLang="en-US"/>
          </a:p>
        </p:txBody>
      </p:sp>
      <p:sp>
        <p:nvSpPr>
          <p:cNvPr id="11" name="内容占位符 1"/>
          <p:cNvSpPr txBox="1"/>
          <p:nvPr/>
        </p:nvSpPr>
        <p:spPr bwMode="auto">
          <a:xfrm>
            <a:off x="370888" y="45091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若使滑动变阻器的滑片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端滑动时电流表的示数增大，滑动变阻器阻值变小，则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接线柱必须接入电路，故需用一根导线将电源的正极接线柱与滑动变阻器的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滑片向右滑动时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小灯泡变亮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说明电路中电流变大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滑动变阻器阻值变小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据此确定滑动变阻器选用的是右下端接线柱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5.jpg" descr="id:2147491552;FounderCES"/>
          <p:cNvPicPr/>
          <p:nvPr/>
        </p:nvPicPr>
        <p:blipFill>
          <a:blip r:embed="rId2"/>
          <a:stretch>
            <a:fillRect/>
          </a:stretch>
        </p:blipFill>
        <p:spPr>
          <a:xfrm>
            <a:off x="1774726" y="2930891"/>
            <a:ext cx="3323091" cy="2339552"/>
          </a:xfrm>
          <a:prstGeom prst="rect">
            <a:avLst/>
          </a:prstGeom>
        </p:spPr>
      </p:pic>
      <p:pic>
        <p:nvPicPr>
          <p:cNvPr id="4" name="gyc336.jpg" descr="id:2147491559;FounderCES"/>
          <p:cNvPicPr/>
          <p:nvPr/>
        </p:nvPicPr>
        <p:blipFill>
          <a:blip r:embed="rId3"/>
          <a:stretch>
            <a:fillRect/>
          </a:stretch>
        </p:blipFill>
        <p:spPr>
          <a:xfrm>
            <a:off x="5400129" y="3850508"/>
            <a:ext cx="1847205" cy="1415598"/>
          </a:xfrm>
          <a:prstGeom prst="rect">
            <a:avLst/>
          </a:prstGeom>
        </p:spPr>
      </p:pic>
      <p:pic>
        <p:nvPicPr>
          <p:cNvPr id="5" name="gyc337.jpg" descr="id:2147491566;FounderCES"/>
          <p:cNvPicPr/>
          <p:nvPr/>
        </p:nvPicPr>
        <p:blipFill>
          <a:blip r:embed="rId4"/>
          <a:stretch>
            <a:fillRect/>
          </a:stretch>
        </p:blipFill>
        <p:spPr>
          <a:xfrm>
            <a:off x="7549646" y="3175270"/>
            <a:ext cx="2244288" cy="2170479"/>
          </a:xfrm>
          <a:prstGeom prst="rect">
            <a:avLst/>
          </a:prstGeom>
        </p:spPr>
      </p:pic>
      <p:sp>
        <p:nvSpPr>
          <p:cNvPr id="6" name="矩形 5"/>
          <p:cNvSpPr/>
          <p:nvPr/>
        </p:nvSpPr>
        <p:spPr>
          <a:xfrm>
            <a:off x="3070870" y="505762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146938" y="5085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424767" y="5085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）将电路连接完整后，把线夹夹在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点，闭合开关，发现无论如何调节滑动变阻器，电压表和电流表始终无示数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用一根导线检测电路故障，将导线的两端分别接到开关两端的接线柱上时，电压表和电流表仍无示数；将导线的两端分别接到滑动变阻器接入电路的两接线柱上时，电压表和电流表均有示数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若电路中只有一处元件故障，则故障是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5.jpg" descr="id:2147491552;FounderCES"/>
          <p:cNvPicPr/>
          <p:nvPr/>
        </p:nvPicPr>
        <p:blipFill>
          <a:blip r:embed="rId2"/>
          <a:stretch>
            <a:fillRect/>
          </a:stretch>
        </p:blipFill>
        <p:spPr>
          <a:xfrm>
            <a:off x="2180454" y="3573016"/>
            <a:ext cx="3323091" cy="2339552"/>
          </a:xfrm>
          <a:prstGeom prst="rect">
            <a:avLst/>
          </a:prstGeom>
        </p:spPr>
      </p:pic>
      <p:pic>
        <p:nvPicPr>
          <p:cNvPr id="4" name="gyc336.jpg" descr="id:2147491559;FounderCES"/>
          <p:cNvPicPr/>
          <p:nvPr/>
        </p:nvPicPr>
        <p:blipFill>
          <a:blip r:embed="rId3"/>
          <a:stretch>
            <a:fillRect/>
          </a:stretch>
        </p:blipFill>
        <p:spPr>
          <a:xfrm>
            <a:off x="5805857" y="4492633"/>
            <a:ext cx="1847205" cy="1415598"/>
          </a:xfrm>
          <a:prstGeom prst="rect">
            <a:avLst/>
          </a:prstGeom>
        </p:spPr>
      </p:pic>
      <p:pic>
        <p:nvPicPr>
          <p:cNvPr id="5" name="gyc337.jpg" descr="id:2147491566;FounderCES"/>
          <p:cNvPicPr/>
          <p:nvPr/>
        </p:nvPicPr>
        <p:blipFill>
          <a:blip r:embed="rId4"/>
          <a:stretch>
            <a:fillRect/>
          </a:stretch>
        </p:blipFill>
        <p:spPr>
          <a:xfrm>
            <a:off x="7955374" y="3817395"/>
            <a:ext cx="2244288" cy="2170479"/>
          </a:xfrm>
          <a:prstGeom prst="rect">
            <a:avLst/>
          </a:prstGeom>
        </p:spPr>
      </p:pic>
      <p:sp>
        <p:nvSpPr>
          <p:cNvPr id="6" name="矩形 5"/>
          <p:cNvSpPr/>
          <p:nvPr/>
        </p:nvSpPr>
        <p:spPr>
          <a:xfrm>
            <a:off x="3476598" y="569975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552666" y="572712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830495" y="572712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2495707" y="3009993"/>
            <a:ext cx="2350323" cy="461665"/>
          </a:xfrm>
          <a:prstGeom prst="rect">
            <a:avLst/>
          </a:prstGeom>
        </p:spPr>
        <p:txBody>
          <a:bodyPr wrap="none">
            <a:spAutoFit/>
          </a:bodyPr>
          <a:lstStyle/>
          <a:p>
            <a:r>
              <a:rPr lang="zh-CN" altLang="zh-CN" sz="2400">
                <a:cs typeface="Times New Roman" panose="02020603050405020304" pitchFamily="18" charset="0"/>
              </a:rPr>
              <a:t>滑动变阻器断路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0099"/>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导线的两端分别接到开关两端的接线柱上时，电压表和电流表仍无示数，说明电路是断路，将导线的两端分别接到滑动变阻器接入电路的两接线柱上时，电压表和电流表均有示数，说明电路是通路，故与导线并联的部分断路，若电路中只有一处元件故障，则故障是滑动变阻器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35.jpg" descr="id:2147491552;FounderCES"/>
          <p:cNvPicPr/>
          <p:nvPr/>
        </p:nvPicPr>
        <p:blipFill>
          <a:blip r:embed="rId2"/>
          <a:stretch>
            <a:fillRect/>
          </a:stretch>
        </p:blipFill>
        <p:spPr>
          <a:xfrm>
            <a:off x="2180454" y="3218923"/>
            <a:ext cx="3323091" cy="2339552"/>
          </a:xfrm>
          <a:prstGeom prst="rect">
            <a:avLst/>
          </a:prstGeom>
        </p:spPr>
      </p:pic>
      <p:pic>
        <p:nvPicPr>
          <p:cNvPr id="5" name="gyc336.jpg" descr="id:2147491559;FounderCES"/>
          <p:cNvPicPr/>
          <p:nvPr/>
        </p:nvPicPr>
        <p:blipFill>
          <a:blip r:embed="rId3"/>
          <a:stretch>
            <a:fillRect/>
          </a:stretch>
        </p:blipFill>
        <p:spPr>
          <a:xfrm>
            <a:off x="5805857" y="4138540"/>
            <a:ext cx="1847205" cy="1415598"/>
          </a:xfrm>
          <a:prstGeom prst="rect">
            <a:avLst/>
          </a:prstGeom>
        </p:spPr>
      </p:pic>
      <p:pic>
        <p:nvPicPr>
          <p:cNvPr id="6" name="gyc337.jpg" descr="id:2147491566;FounderCES"/>
          <p:cNvPicPr/>
          <p:nvPr/>
        </p:nvPicPr>
        <p:blipFill>
          <a:blip r:embed="rId4"/>
          <a:stretch>
            <a:fillRect/>
          </a:stretch>
        </p:blipFill>
        <p:spPr>
          <a:xfrm>
            <a:off x="7955374" y="3463302"/>
            <a:ext cx="2244288" cy="2170479"/>
          </a:xfrm>
          <a:prstGeom prst="rect">
            <a:avLst/>
          </a:prstGeom>
        </p:spPr>
      </p:pic>
      <p:sp>
        <p:nvSpPr>
          <p:cNvPr id="7" name="矩形 6"/>
          <p:cNvSpPr/>
          <p:nvPr/>
        </p:nvSpPr>
        <p:spPr>
          <a:xfrm>
            <a:off x="3476598" y="534565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6552666" y="53730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8830495" y="53730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0099"/>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闭合开关发现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小灯泡不亮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说明电路可能断路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电路只有一处故障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电压表并联的部分电路不会短路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说明电压表与电源不连通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与电压表并联的电路以外的电路是断路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35.jpg" descr="id:2147491552;FounderCES"/>
          <p:cNvPicPr/>
          <p:nvPr/>
        </p:nvPicPr>
        <p:blipFill>
          <a:blip r:embed="rId2"/>
          <a:stretch>
            <a:fillRect/>
          </a:stretch>
        </p:blipFill>
        <p:spPr>
          <a:xfrm>
            <a:off x="2180454" y="3290931"/>
            <a:ext cx="3323091" cy="2339552"/>
          </a:xfrm>
          <a:prstGeom prst="rect">
            <a:avLst/>
          </a:prstGeom>
        </p:spPr>
      </p:pic>
      <p:pic>
        <p:nvPicPr>
          <p:cNvPr id="5" name="gyc336.jpg" descr="id:2147491559;FounderCES"/>
          <p:cNvPicPr/>
          <p:nvPr/>
        </p:nvPicPr>
        <p:blipFill>
          <a:blip r:embed="rId3"/>
          <a:stretch>
            <a:fillRect/>
          </a:stretch>
        </p:blipFill>
        <p:spPr>
          <a:xfrm>
            <a:off x="5805857" y="4210548"/>
            <a:ext cx="1847205" cy="1415598"/>
          </a:xfrm>
          <a:prstGeom prst="rect">
            <a:avLst/>
          </a:prstGeom>
        </p:spPr>
      </p:pic>
      <p:pic>
        <p:nvPicPr>
          <p:cNvPr id="6" name="gyc337.jpg" descr="id:2147491566;FounderCES"/>
          <p:cNvPicPr/>
          <p:nvPr/>
        </p:nvPicPr>
        <p:blipFill>
          <a:blip r:embed="rId4"/>
          <a:stretch>
            <a:fillRect/>
          </a:stretch>
        </p:blipFill>
        <p:spPr>
          <a:xfrm>
            <a:off x="7955374" y="3535310"/>
            <a:ext cx="2244288" cy="2170479"/>
          </a:xfrm>
          <a:prstGeom prst="rect">
            <a:avLst/>
          </a:prstGeom>
        </p:spPr>
      </p:pic>
      <p:sp>
        <p:nvSpPr>
          <p:cNvPr id="7" name="矩形 6"/>
          <p:cNvSpPr/>
          <p:nvPr/>
        </p:nvSpPr>
        <p:spPr>
          <a:xfrm>
            <a:off x="3476598" y="541766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6552666"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8830495" y="5445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）该小组排除故障后继续实验，闭合开关后快速记录电流表和电压表的示数，然后立即断开开关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电流表的示数如图乙所示，该读数为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调节滑动变阻器，多次测量并计算出电阻的平均值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36.jpg" descr="id:2147491559;FounderCES"/>
          <p:cNvPicPr/>
          <p:nvPr/>
        </p:nvPicPr>
        <p:blipFill>
          <a:blip r:embed="rId2"/>
          <a:stretch>
            <a:fillRect/>
          </a:stretch>
        </p:blipFill>
        <p:spPr>
          <a:xfrm>
            <a:off x="4799062" y="2608885"/>
            <a:ext cx="1847205" cy="1415598"/>
          </a:xfrm>
          <a:prstGeom prst="rect">
            <a:avLst/>
          </a:prstGeom>
        </p:spPr>
      </p:pic>
      <p:sp>
        <p:nvSpPr>
          <p:cNvPr id="7" name="矩形 6"/>
          <p:cNvSpPr/>
          <p:nvPr/>
        </p:nvSpPr>
        <p:spPr>
          <a:xfrm>
            <a:off x="5545871" y="384337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矩形 4"/>
          <p:cNvSpPr/>
          <p:nvPr/>
        </p:nvSpPr>
        <p:spPr>
          <a:xfrm>
            <a:off x="7777766" y="1271882"/>
            <a:ext cx="723275"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0.26</a:t>
            </a:r>
            <a:endParaRPr lang="zh-CN" altLang="zh-CN" sz="1200">
              <a:solidFill>
                <a:srgbClr val="000000"/>
              </a:solidFill>
              <a:cs typeface="Times New Roman" panose="02020603050405020304" pitchFamily="18" charset="0"/>
            </a:endParaRPr>
          </a:p>
        </p:txBody>
      </p:sp>
      <p:sp>
        <p:nvSpPr>
          <p:cNvPr id="8" name="内容占位符 1"/>
          <p:cNvSpPr txBox="1"/>
          <p:nvPr/>
        </p:nvSpPr>
        <p:spPr bwMode="auto">
          <a:xfrm>
            <a:off x="360854" y="43651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电流表的示数如题图乙所示，使用的是小的测量范围，分度值为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9" name="内容占位符 1"/>
          <p:cNvSpPr txBox="1"/>
          <p:nvPr/>
        </p:nvSpPr>
        <p:spPr bwMode="auto">
          <a:xfrm>
            <a:off x="360854" y="53732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根据电流表的测量范围和分度值读数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30855"/>
            <a:ext cx="11485848" cy="3900235"/>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）将线夹分别夹在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点，重复步骤（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），得到铅笔芯接入长度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和对应的铅笔芯接入电阻的平均值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的数据，如表所示：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请在如图丙所示的坐标纸上描点，并画出铅笔芯接入电阻的平均值</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和铅笔芯接入长度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custDataLst>
              <p:tags r:id="rId1"/>
            </p:custDataLst>
          </p:nvPr>
        </p:nvGraphicFramePr>
        <p:xfrm>
          <a:off x="478790" y="1696085"/>
          <a:ext cx="7517130" cy="1448754"/>
        </p:xfrm>
        <a:graphic>
          <a:graphicData uri="http://schemas.openxmlformats.org/drawingml/2006/table">
            <a:tbl>
              <a:tblPr firstRow="1" firstCol="1" bandRow="1"/>
              <a:tblGrid>
                <a:gridCol w="3996055">
                  <a:extLst>
                    <a:ext uri="{9D8B030D-6E8A-4147-A177-3AD203B41FA5}">
                      <a16:colId xmlns:a16="http://schemas.microsoft.com/office/drawing/2014/main" val="20000"/>
                    </a:ext>
                  </a:extLst>
                </a:gridCol>
                <a:gridCol w="469900">
                  <a:extLst>
                    <a:ext uri="{9D8B030D-6E8A-4147-A177-3AD203B41FA5}">
                      <a16:colId xmlns:a16="http://schemas.microsoft.com/office/drawing/2014/main" val="20001"/>
                    </a:ext>
                  </a:extLst>
                </a:gridCol>
                <a:gridCol w="724535">
                  <a:extLst>
                    <a:ext uri="{9D8B030D-6E8A-4147-A177-3AD203B41FA5}">
                      <a16:colId xmlns:a16="http://schemas.microsoft.com/office/drawing/2014/main" val="20002"/>
                    </a:ext>
                  </a:extLst>
                </a:gridCol>
                <a:gridCol w="614045">
                  <a:extLst>
                    <a:ext uri="{9D8B030D-6E8A-4147-A177-3AD203B41FA5}">
                      <a16:colId xmlns:a16="http://schemas.microsoft.com/office/drawing/2014/main" val="20003"/>
                    </a:ext>
                  </a:extLst>
                </a:gridCol>
                <a:gridCol w="688340">
                  <a:extLst>
                    <a:ext uri="{9D8B030D-6E8A-4147-A177-3AD203B41FA5}">
                      <a16:colId xmlns:a16="http://schemas.microsoft.com/office/drawing/2014/main" val="20004"/>
                    </a:ext>
                  </a:extLst>
                </a:gridCol>
                <a:gridCol w="1024255">
                  <a:extLst>
                    <a:ext uri="{9D8B030D-6E8A-4147-A177-3AD203B41FA5}">
                      <a16:colId xmlns:a16="http://schemas.microsoft.com/office/drawing/2014/main" val="20005"/>
                    </a:ext>
                  </a:extLst>
                </a:gridCol>
              </a:tblGrid>
              <a:tr h="43561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线夹位置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1485">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铅笔芯接入长度</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铅笔芯接入电阻的平均值</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矩形 4"/>
          <p:cNvSpPr/>
          <p:nvPr/>
        </p:nvSpPr>
        <p:spPr>
          <a:xfrm>
            <a:off x="360854" y="4419025"/>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sp>
        <p:nvSpPr>
          <p:cNvPr id="10" name="矩形 9"/>
          <p:cNvSpPr/>
          <p:nvPr/>
        </p:nvSpPr>
        <p:spPr>
          <a:xfrm>
            <a:off x="330975" y="4762549"/>
            <a:ext cx="3898824" cy="576248"/>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AEEF"/>
                </a:solidFill>
                <a:latin typeface="宋体" panose="02010600030101010101" pitchFamily="2" charset="-122"/>
                <a:cs typeface="Times New Roman" panose="02020603050405020304" pitchFamily="18" charset="0"/>
              </a:rPr>
              <a:t>[</a:t>
            </a:r>
            <a:r>
              <a:rPr lang="zh-CN" altLang="zh-CN" sz="2400" b="0">
                <a:solidFill>
                  <a:srgbClr val="00AEEF"/>
                </a:solidFill>
                <a:ea typeface="黑体" panose="02010609060101010101" pitchFamily="49" charset="-122"/>
                <a:cs typeface="Times New Roman" panose="02020603050405020304" pitchFamily="18" charset="0"/>
              </a:rPr>
              <a:t>解析</a:t>
            </a:r>
            <a:r>
              <a:rPr lang="en-US" altLang="zh-CN" sz="2400" b="0">
                <a:solidFill>
                  <a:srgbClr val="00AEEF"/>
                </a:solidFill>
                <a:latin typeface="宋体" panose="02010600030101010101" pitchFamily="2" charset="-122"/>
                <a:cs typeface="Times New Roman" panose="02020603050405020304" pitchFamily="18" charset="0"/>
              </a:rPr>
              <a:t>]</a:t>
            </a:r>
            <a:r>
              <a:rPr lang="zh-CN" altLang="zh-CN" sz="2400" b="0">
                <a:solidFill>
                  <a:srgbClr val="000000"/>
                </a:solidFill>
                <a:cs typeface="Times New Roman" panose="02020603050405020304" pitchFamily="18" charset="0"/>
              </a:rPr>
              <a:t>根据数据描点画图；</a:t>
            </a:r>
            <a:endParaRPr lang="zh-CN" altLang="zh-CN" sz="1200" b="0">
              <a:solidFill>
                <a:srgbClr val="000000"/>
              </a:solidFill>
              <a:cs typeface="Times New Roman" panose="02020603050405020304" pitchFamily="18" charset="0"/>
            </a:endParaRPr>
          </a:p>
        </p:txBody>
      </p:sp>
      <p:pic>
        <p:nvPicPr>
          <p:cNvPr id="4" name="gyc337.jpg" descr="id:2147491566;FounderCES"/>
          <p:cNvPicPr/>
          <p:nvPr/>
        </p:nvPicPr>
        <p:blipFill>
          <a:blip r:embed="rId3">
            <a:clrChange>
              <a:clrFrom>
                <a:srgbClr val="FFFFFE"/>
              </a:clrFrom>
              <a:clrTo>
                <a:srgbClr val="FFFFFE">
                  <a:alpha val="0"/>
                </a:srgbClr>
              </a:clrTo>
            </a:clrChange>
          </a:blip>
          <a:stretch>
            <a:fillRect/>
          </a:stretch>
        </p:blipFill>
        <p:spPr>
          <a:xfrm>
            <a:off x="8747611" y="1135623"/>
            <a:ext cx="2119761" cy="2050047"/>
          </a:xfrm>
          <a:prstGeom prst="rect">
            <a:avLst/>
          </a:prstGeom>
        </p:spPr>
      </p:pic>
      <p:sp>
        <p:nvSpPr>
          <p:cNvPr id="7" name="矩形 6"/>
          <p:cNvSpPr/>
          <p:nvPr/>
        </p:nvSpPr>
        <p:spPr>
          <a:xfrm>
            <a:off x="9622732" y="290184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1" name="gyc349.jpg" descr="id:2147493714;FounderCES"/>
          <p:cNvPicPr/>
          <p:nvPr/>
        </p:nvPicPr>
        <p:blipFill>
          <a:blip r:embed="rId4"/>
          <a:stretch>
            <a:fillRect/>
          </a:stretch>
        </p:blipFill>
        <p:spPr>
          <a:xfrm>
            <a:off x="8750419" y="1124302"/>
            <a:ext cx="2116953" cy="2065281"/>
          </a:xfrm>
          <a:prstGeom prst="rect">
            <a:avLst/>
          </a:prstGeom>
        </p:spPr>
      </p:pic>
      <p:sp>
        <p:nvSpPr>
          <p:cNvPr id="12" name="内容占位符 1"/>
          <p:cNvSpPr>
            <a:spLocks noGrp="1"/>
          </p:cNvSpPr>
          <p:nvPr/>
        </p:nvSpPr>
        <p:spPr>
          <a:xfrm>
            <a:off x="360854" y="5336315"/>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根据数据描点画图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结合图像得出规律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0" grpId="0"/>
      <p:bldP spid="12" grpId="0"/>
      <p:bldP spid="12"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lvl="0"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通过分析图像可得实验结论：在材料和横截面积一定的条件下，</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a:t>
            </a:r>
          </a:p>
          <a:p>
            <a:pPr lvl="0"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9361509" y="729536"/>
            <a:ext cx="2350323"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导体的电阻与长</a:t>
            </a:r>
            <a:endParaRPr lang="zh-CN" altLang="zh-CN" sz="1200">
              <a:solidFill>
                <a:srgbClr val="000000"/>
              </a:solidFill>
              <a:cs typeface="Times New Roman" panose="02020603050405020304" pitchFamily="18" charset="0"/>
            </a:endParaRPr>
          </a:p>
        </p:txBody>
      </p:sp>
      <p:sp>
        <p:nvSpPr>
          <p:cNvPr id="13" name="矩形 12"/>
          <p:cNvSpPr/>
          <p:nvPr/>
        </p:nvSpPr>
        <p:spPr>
          <a:xfrm>
            <a:off x="492406" y="1388325"/>
            <a:ext cx="1422184" cy="461665"/>
          </a:xfrm>
          <a:prstGeom prst="rect">
            <a:avLst/>
          </a:prstGeom>
        </p:spPr>
        <p:txBody>
          <a:bodyPr wrap="none">
            <a:spAutoFit/>
          </a:bodyPr>
          <a:lstStyle/>
          <a:p>
            <a:r>
              <a:rPr lang="zh-CN" altLang="zh-CN" sz="2400">
                <a:cs typeface="Times New Roman" panose="02020603050405020304" pitchFamily="18" charset="0"/>
              </a:rPr>
              <a:t>度成正比</a:t>
            </a:r>
            <a:endParaRPr lang="zh-CN" altLang="en-US"/>
          </a:p>
        </p:txBody>
      </p:sp>
      <p:graphicFrame>
        <p:nvGraphicFramePr>
          <p:cNvPr id="12" name="表格 11"/>
          <p:cNvGraphicFramePr>
            <a:graphicFrameLocks noGrp="1"/>
          </p:cNvGraphicFramePr>
          <p:nvPr>
            <p:custDataLst>
              <p:tags r:id="rId1"/>
            </p:custDataLst>
          </p:nvPr>
        </p:nvGraphicFramePr>
        <p:xfrm>
          <a:off x="407035" y="2126615"/>
          <a:ext cx="7517130" cy="1448754"/>
        </p:xfrm>
        <a:graphic>
          <a:graphicData uri="http://schemas.openxmlformats.org/drawingml/2006/table">
            <a:tbl>
              <a:tblPr firstRow="1" firstCol="1" bandRow="1"/>
              <a:tblGrid>
                <a:gridCol w="3996055">
                  <a:extLst>
                    <a:ext uri="{9D8B030D-6E8A-4147-A177-3AD203B41FA5}">
                      <a16:colId xmlns:a16="http://schemas.microsoft.com/office/drawing/2014/main" val="20000"/>
                    </a:ext>
                  </a:extLst>
                </a:gridCol>
                <a:gridCol w="469900">
                  <a:extLst>
                    <a:ext uri="{9D8B030D-6E8A-4147-A177-3AD203B41FA5}">
                      <a16:colId xmlns:a16="http://schemas.microsoft.com/office/drawing/2014/main" val="20001"/>
                    </a:ext>
                  </a:extLst>
                </a:gridCol>
                <a:gridCol w="724535">
                  <a:extLst>
                    <a:ext uri="{9D8B030D-6E8A-4147-A177-3AD203B41FA5}">
                      <a16:colId xmlns:a16="http://schemas.microsoft.com/office/drawing/2014/main" val="20002"/>
                    </a:ext>
                  </a:extLst>
                </a:gridCol>
                <a:gridCol w="614045">
                  <a:extLst>
                    <a:ext uri="{9D8B030D-6E8A-4147-A177-3AD203B41FA5}">
                      <a16:colId xmlns:a16="http://schemas.microsoft.com/office/drawing/2014/main" val="20003"/>
                    </a:ext>
                  </a:extLst>
                </a:gridCol>
                <a:gridCol w="688340">
                  <a:extLst>
                    <a:ext uri="{9D8B030D-6E8A-4147-A177-3AD203B41FA5}">
                      <a16:colId xmlns:a16="http://schemas.microsoft.com/office/drawing/2014/main" val="20004"/>
                    </a:ext>
                  </a:extLst>
                </a:gridCol>
                <a:gridCol w="1024255">
                  <a:extLst>
                    <a:ext uri="{9D8B030D-6E8A-4147-A177-3AD203B41FA5}">
                      <a16:colId xmlns:a16="http://schemas.microsoft.com/office/drawing/2014/main" val="20005"/>
                    </a:ext>
                  </a:extLst>
                </a:gridCol>
              </a:tblGrid>
              <a:tr h="43561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线夹位置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1485">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铅笔芯接入长度</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铅笔芯接入电阻的平均值</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4" name="矩形 13"/>
          <p:cNvSpPr/>
          <p:nvPr/>
        </p:nvSpPr>
        <p:spPr>
          <a:xfrm>
            <a:off x="9622732" y="354763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pic>
        <p:nvPicPr>
          <p:cNvPr id="15" name="gyc349.jpg" descr="id:2147493714;FounderCES"/>
          <p:cNvPicPr/>
          <p:nvPr/>
        </p:nvPicPr>
        <p:blipFill>
          <a:blip r:embed="rId3"/>
          <a:stretch>
            <a:fillRect/>
          </a:stretch>
        </p:blipFill>
        <p:spPr>
          <a:xfrm>
            <a:off x="8750419" y="1626587"/>
            <a:ext cx="2116953" cy="2065281"/>
          </a:xfrm>
          <a:prstGeom prst="rect">
            <a:avLst/>
          </a:prstGeom>
        </p:spPr>
      </p:pic>
      <p:sp>
        <p:nvSpPr>
          <p:cNvPr id="16" name="内容占位符 1"/>
          <p:cNvSpPr>
            <a:spLocks noGrp="1"/>
          </p:cNvSpPr>
          <p:nvPr/>
        </p:nvSpPr>
        <p:spPr>
          <a:xfrm>
            <a:off x="487854" y="4102095"/>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通过分析图像是过原点的直线，可得实验结论：在材料和横截面积一定的条件下，导体的电阻与长度成正比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7" name="内容占位符 1"/>
          <p:cNvSpPr>
            <a:spLocks noGrp="1"/>
          </p:cNvSpPr>
          <p:nvPr/>
        </p:nvSpPr>
        <p:spPr>
          <a:xfrm>
            <a:off x="504364" y="5336315"/>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根据数据描点画图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结合图像得出规律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6" grpId="1"/>
      <p:bldP spid="17" grpId="0"/>
      <p:bldP spid="17"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21XB6.eps" descr="id:2147489480;FounderCES"/>
          <p:cNvPicPr/>
          <p:nvPr/>
        </p:nvPicPr>
        <p:blipFill>
          <a:blip r:embed="rId2"/>
          <a:stretch>
            <a:fillRect/>
          </a:stretch>
        </p:blipFill>
        <p:spPr>
          <a:xfrm>
            <a:off x="1081022" y="2194400"/>
            <a:ext cx="637609" cy="360040"/>
          </a:xfrm>
          <a:prstGeom prst="rect">
            <a:avLst/>
          </a:prstGeom>
        </p:spPr>
      </p:pic>
      <p:pic>
        <p:nvPicPr>
          <p:cNvPr id="6" name="考点.eps" descr="id:2147489473;FounderCES"/>
          <p:cNvPicPr/>
          <p:nvPr/>
        </p:nvPicPr>
        <p:blipFill>
          <a:blip r:embed="rId3"/>
          <a:stretch>
            <a:fillRect/>
          </a:stretch>
        </p:blipFill>
        <p:spPr>
          <a:xfrm>
            <a:off x="406574" y="1663968"/>
            <a:ext cx="864096" cy="360040"/>
          </a:xfrm>
          <a:prstGeom prst="rect">
            <a:avLst/>
          </a:prstGeom>
        </p:spPr>
      </p:pic>
      <p:sp>
        <p:nvSpPr>
          <p:cNvPr id="4" name="内容占位符 1"/>
          <p:cNvSpPr>
            <a:spLocks noGrp="1"/>
          </p:cNvSpPr>
          <p:nvPr>
            <p:ph idx="1"/>
          </p:nvPr>
        </p:nvSpPr>
        <p:spPr>
          <a:xfrm>
            <a:off x="360854" y="1484784"/>
            <a:ext cx="11485848" cy="3900235"/>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根据灯泡以及电表的状态判断电路故障</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）在探究串联电路电压的特点时，闭合开关，灯泡都不发光，电压表无示数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以下可能的是（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3XB3.eps" descr="id:2147489466;FounderCES"/>
          <p:cNvPicPr/>
          <p:nvPr/>
        </p:nvPicPr>
        <p:blipFill>
          <a:blip r:embed="rId4"/>
          <a:stretch>
            <a:fillRect/>
          </a:stretch>
        </p:blipFill>
        <p:spPr>
          <a:xfrm>
            <a:off x="3106660" y="934228"/>
            <a:ext cx="5977091" cy="549776"/>
          </a:xfrm>
          <a:prstGeom prst="rect">
            <a:avLst/>
          </a:prstGeom>
        </p:spPr>
      </p:pic>
      <p:pic>
        <p:nvPicPr>
          <p:cNvPr id="7" name="gyc331.jpg" descr="id:2147491335;FounderCES"/>
          <p:cNvPicPr/>
          <p:nvPr/>
        </p:nvPicPr>
        <p:blipFill>
          <a:blip r:embed="rId5"/>
          <a:stretch>
            <a:fillRect/>
          </a:stretch>
        </p:blipFill>
        <p:spPr>
          <a:xfrm>
            <a:off x="5879182" y="3418429"/>
            <a:ext cx="1944216" cy="2086599"/>
          </a:xfrm>
          <a:prstGeom prst="rect">
            <a:avLst/>
          </a:prstGeom>
        </p:spPr>
      </p:pic>
      <p:sp>
        <p:nvSpPr>
          <p:cNvPr id="5" name="矩形 4"/>
          <p:cNvSpPr/>
          <p:nvPr/>
        </p:nvSpPr>
        <p:spPr>
          <a:xfrm>
            <a:off x="5317268" y="2691336"/>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3486"/>
            <a:ext cx="11485848" cy="1130246"/>
          </a:xfrm>
        </p:spPr>
        <p:txBody>
          <a:bodyPr/>
          <a:lstStyle/>
          <a:p>
            <a:pPr lvl="0"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）在实验评估环节，有的同学认为，只通过对铅笔芯电阻与其长度的探究得到的结论具有偶然性，为了使证据更充分，接下来还应该</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5.jpg" descr="id:2147491552;FounderCES"/>
          <p:cNvPicPr/>
          <p:nvPr/>
        </p:nvPicPr>
        <p:blipFill>
          <a:blip r:embed="rId2"/>
          <a:stretch>
            <a:fillRect/>
          </a:stretch>
        </p:blipFill>
        <p:spPr>
          <a:xfrm>
            <a:off x="2180454" y="1883945"/>
            <a:ext cx="3323091" cy="2339552"/>
          </a:xfrm>
          <a:prstGeom prst="rect">
            <a:avLst/>
          </a:prstGeom>
        </p:spPr>
      </p:pic>
      <p:pic>
        <p:nvPicPr>
          <p:cNvPr id="4" name="gyc336.jpg" descr="id:2147491559;FounderCES"/>
          <p:cNvPicPr/>
          <p:nvPr/>
        </p:nvPicPr>
        <p:blipFill>
          <a:blip r:embed="rId3"/>
          <a:stretch>
            <a:fillRect/>
          </a:stretch>
        </p:blipFill>
        <p:spPr>
          <a:xfrm>
            <a:off x="5805857" y="2803562"/>
            <a:ext cx="1847205" cy="1415598"/>
          </a:xfrm>
          <a:prstGeom prst="rect">
            <a:avLst/>
          </a:prstGeom>
        </p:spPr>
      </p:pic>
      <p:sp>
        <p:nvSpPr>
          <p:cNvPr id="6" name="矩形 5"/>
          <p:cNvSpPr/>
          <p:nvPr/>
        </p:nvSpPr>
        <p:spPr>
          <a:xfrm>
            <a:off x="3476598" y="401067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6552666" y="403805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830495" y="403805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7482617" y="1243441"/>
            <a:ext cx="3897221"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用不同的导体进行多次实验</a:t>
            </a:r>
            <a:endParaRPr lang="zh-CN" altLang="zh-CN" sz="1200">
              <a:solidFill>
                <a:srgbClr val="000000"/>
              </a:solidFill>
              <a:cs typeface="Times New Roman" panose="02020603050405020304" pitchFamily="18" charset="0"/>
            </a:endParaRPr>
          </a:p>
        </p:txBody>
      </p:sp>
      <p:sp>
        <p:nvSpPr>
          <p:cNvPr id="11" name="内容占位符 1"/>
          <p:cNvSpPr txBox="1"/>
          <p:nvPr/>
        </p:nvSpPr>
        <p:spPr bwMode="auto">
          <a:xfrm>
            <a:off x="352282" y="440498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只通过对铅笔芯电阻与其长度的探究得到的结论具有偶然性，为了使证据更充分，接下来还应该换用不同的导体进行多次实验，使实验结论具有普遍性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5" name="gyc349.jpg" descr="id:2147493714;FounderCES"/>
          <p:cNvPicPr/>
          <p:nvPr/>
        </p:nvPicPr>
        <p:blipFill>
          <a:blip r:embed="rId4"/>
          <a:stretch>
            <a:fillRect/>
          </a:stretch>
        </p:blipFill>
        <p:spPr>
          <a:xfrm>
            <a:off x="8095615" y="1979295"/>
            <a:ext cx="2326640" cy="2291715"/>
          </a:xfrm>
          <a:prstGeom prst="rect">
            <a:avLst/>
          </a:prstGeom>
        </p:spPr>
      </p:pic>
      <p:sp>
        <p:nvSpPr>
          <p:cNvPr id="9" name="内容占位符 1"/>
          <p:cNvSpPr>
            <a:spLocks noGrp="1"/>
          </p:cNvSpPr>
          <p:nvPr/>
        </p:nvSpPr>
        <p:spPr>
          <a:xfrm>
            <a:off x="360854" y="5418166"/>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本题是一道实验题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考查了影响导体电阻大小的因素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解题时注意控制变量法和转换法的应用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根据归纳得出结论必须具有普遍性且用于分析的样本足够多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P spid="9"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268760"/>
            <a:ext cx="11485848" cy="2775760"/>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探究影响导体电阻大小的因素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称为变量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有多个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我们在研究某一个因素的影响时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只改变这个因素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而保持其他因素不变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从而确定该因素是否影响导体电阻的大小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据此类推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对有关因素逐个进行判断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就能找出影响导体电阻大小的所有因素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这种方法称为控制变量法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控制变量法是解决复杂问题的一种有效方法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7" name="方法技巧.eps" descr="id:2147489592;FounderCES"/>
          <p:cNvPicPr/>
          <p:nvPr/>
        </p:nvPicPr>
        <p:blipFill>
          <a:blip r:embed="rId2"/>
          <a:stretch>
            <a:fillRect/>
          </a:stretch>
        </p:blipFill>
        <p:spPr>
          <a:xfrm>
            <a:off x="334566" y="764704"/>
            <a:ext cx="1682034" cy="493138"/>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56317" y="793904"/>
            <a:ext cx="637609" cy="360040"/>
          </a:xfrm>
          <a:prstGeom prst="rect">
            <a:avLst/>
          </a:prstGeom>
        </p:spPr>
      </p:pic>
      <p:sp>
        <p:nvSpPr>
          <p:cNvPr id="2" name="内容占位符 1"/>
          <p:cNvSpPr>
            <a:spLocks noGrp="1"/>
          </p:cNvSpPr>
          <p:nvPr>
            <p:ph idx="1"/>
          </p:nvPr>
        </p:nvSpPr>
        <p:spPr>
          <a:xfrm>
            <a:off x="360854" y="631304"/>
            <a:ext cx="11485848" cy="2241960"/>
          </a:xfrm>
        </p:spPr>
        <p:txBody>
          <a:bodyPr/>
          <a:lstStyle/>
          <a:p>
            <a:pPr indent="720725" hangingPunct="0">
              <a:spcAft>
                <a:spcPts val="0"/>
              </a:spcAft>
              <a:tabLst>
                <a:tab pos="6210935" algn="l"/>
              </a:tabLst>
            </a:pP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chemeClr val="bg1"/>
                </a:solidFill>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大庆中考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）根据电路图，用笔画线代替导线连接实物图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电压表测量范围用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，电流表测量范围用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端时，接入电路的阻值最大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38.jpg" descr="id:2147491602;FounderCES"/>
          <p:cNvPicPr/>
          <p:nvPr/>
        </p:nvPicPr>
        <p:blipFill>
          <a:blip r:embed="rId3"/>
          <a:stretch>
            <a:fillRect/>
          </a:stretch>
        </p:blipFill>
        <p:spPr>
          <a:xfrm>
            <a:off x="2926854" y="2602036"/>
            <a:ext cx="2208991" cy="2083857"/>
          </a:xfrm>
          <a:prstGeom prst="rect">
            <a:avLst/>
          </a:prstGeom>
        </p:spPr>
      </p:pic>
      <p:pic>
        <p:nvPicPr>
          <p:cNvPr id="5" name="gyc339.jpg" descr="id:2147491609;FounderCES"/>
          <p:cNvPicPr/>
          <p:nvPr/>
        </p:nvPicPr>
        <p:blipFill>
          <a:blip r:embed="rId4"/>
          <a:stretch>
            <a:fillRect/>
          </a:stretch>
        </p:blipFill>
        <p:spPr>
          <a:xfrm>
            <a:off x="5807174" y="2450088"/>
            <a:ext cx="2938085" cy="2235805"/>
          </a:xfrm>
          <a:prstGeom prst="rect">
            <a:avLst/>
          </a:prstGeom>
        </p:spPr>
      </p:pic>
      <p:sp>
        <p:nvSpPr>
          <p:cNvPr id="7" name="矩形 6"/>
          <p:cNvSpPr/>
          <p:nvPr/>
        </p:nvSpPr>
        <p:spPr>
          <a:xfrm>
            <a:off x="373097" y="2254423"/>
            <a:ext cx="1422184" cy="461665"/>
          </a:xfrm>
          <a:prstGeom prst="rect">
            <a:avLst/>
          </a:prstGeom>
        </p:spPr>
        <p:txBody>
          <a:bodyPr wrap="none">
            <a:spAutoFit/>
          </a:bodyPr>
          <a:lstStyle/>
          <a:p>
            <a:r>
              <a:rPr lang="zh-CN" altLang="zh-CN" sz="2400">
                <a:cs typeface="Times New Roman" panose="02020603050405020304" pitchFamily="18" charset="0"/>
              </a:rPr>
              <a:t>如图所示</a:t>
            </a:r>
            <a:endParaRPr lang="zh-CN" altLang="en-US"/>
          </a:p>
        </p:txBody>
      </p:sp>
      <p:pic>
        <p:nvPicPr>
          <p:cNvPr id="8" name="gyc350.jpg" descr="id:2147493728;FounderCES"/>
          <p:cNvPicPr/>
          <p:nvPr/>
        </p:nvPicPr>
        <p:blipFill>
          <a:blip r:embed="rId5"/>
          <a:stretch>
            <a:fillRect/>
          </a:stretch>
        </p:blipFill>
        <p:spPr>
          <a:xfrm>
            <a:off x="5807174" y="2385089"/>
            <a:ext cx="3096344" cy="2629858"/>
          </a:xfrm>
          <a:prstGeom prst="rect">
            <a:avLst/>
          </a:prstGeom>
        </p:spPr>
      </p:pic>
      <p:sp>
        <p:nvSpPr>
          <p:cNvPr id="6" name="内容占位符 1"/>
          <p:cNvSpPr>
            <a:spLocks noGrp="1"/>
          </p:cNvSpPr>
          <p:nvPr/>
        </p:nvSpPr>
        <p:spPr>
          <a:xfrm>
            <a:off x="360854" y="4907486"/>
            <a:ext cx="11485848" cy="1684244"/>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根据电路图可知，灯泡和滑动变阻器串联，电流表串联在电路中，电压表并联在灯泡两端；电压表测量范围为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；滑动变阻器的滑片置于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端时，接入电路的阻值最大，即滑动变阻器右下的接线柱接入电路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1385"/>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本题考查了根据电路图连接实物图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连接实物图的过程中要注意电流的流向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特别是电表的正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负接线柱不能接反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还要注意滑动变阻器所接的接线柱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2703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滑动变阻器接入电路的阻值大小由滑片与下端连接的接线柱之间的电阻丝长度决定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89494;FounderCES"/>
          <p:cNvPicPr/>
          <p:nvPr/>
        </p:nvPicPr>
        <p:blipFill>
          <a:blip r:embed="rId2"/>
          <a:stretch>
            <a:fillRect/>
          </a:stretch>
        </p:blipFill>
        <p:spPr>
          <a:xfrm>
            <a:off x="360854" y="2272050"/>
            <a:ext cx="1584176" cy="4319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81022" y="2195873"/>
            <a:ext cx="637609" cy="360040"/>
          </a:xfrm>
          <a:prstGeom prst="rect">
            <a:avLst/>
          </a:prstGeom>
        </p:spPr>
      </p:pic>
      <p:pic>
        <p:nvPicPr>
          <p:cNvPr id="4" name="21XB10.eps" descr="id:2147489690;FounderCES"/>
          <p:cNvPicPr/>
          <p:nvPr/>
        </p:nvPicPr>
        <p:blipFill>
          <a:blip r:embed="rId3"/>
          <a:stretch>
            <a:fillRect/>
          </a:stretch>
        </p:blipFill>
        <p:spPr>
          <a:xfrm>
            <a:off x="319031" y="1655360"/>
            <a:ext cx="1566663" cy="373214"/>
          </a:xfrm>
          <a:prstGeom prst="rect">
            <a:avLst/>
          </a:prstGeom>
        </p:spPr>
      </p:pic>
      <p:sp>
        <p:nvSpPr>
          <p:cNvPr id="2" name="内容占位符 1"/>
          <p:cNvSpPr>
            <a:spLocks noGrp="1"/>
          </p:cNvSpPr>
          <p:nvPr>
            <p:ph idx="1"/>
          </p:nvPr>
        </p:nvSpPr>
        <p:spPr>
          <a:xfrm>
            <a:off x="360854" y="1484784"/>
            <a:ext cx="11485848" cy="3900235"/>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不能正确判断电压表测量哪段电路两端的电压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山东临沂费县期中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）如图所示电路中，闭合开关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时，电压表所测的是（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两端的总电压</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3Xb4.eps" descr="id:2147489683;FounderCES"/>
          <p:cNvPicPr/>
          <p:nvPr/>
        </p:nvPicPr>
        <p:blipFill>
          <a:blip r:embed="rId4"/>
          <a:stretch>
            <a:fillRect/>
          </a:stretch>
        </p:blipFill>
        <p:spPr>
          <a:xfrm>
            <a:off x="3115232" y="908720"/>
            <a:ext cx="5977091" cy="549776"/>
          </a:xfrm>
          <a:prstGeom prst="rect">
            <a:avLst/>
          </a:prstGeom>
        </p:spPr>
      </p:pic>
      <p:pic>
        <p:nvPicPr>
          <p:cNvPr id="7" name="gyc340.jpg" descr="id:2147491651;FounderCES"/>
          <p:cNvPicPr/>
          <p:nvPr/>
        </p:nvPicPr>
        <p:blipFill>
          <a:blip r:embed="rId5"/>
          <a:stretch>
            <a:fillRect/>
          </a:stretch>
        </p:blipFill>
        <p:spPr>
          <a:xfrm>
            <a:off x="6311230" y="2852936"/>
            <a:ext cx="2303365" cy="2306742"/>
          </a:xfrm>
          <a:prstGeom prst="rect">
            <a:avLst/>
          </a:prstGeom>
        </p:spPr>
      </p:pic>
      <p:sp>
        <p:nvSpPr>
          <p:cNvPr id="9" name="矩形 8"/>
          <p:cNvSpPr/>
          <p:nvPr/>
        </p:nvSpPr>
        <p:spPr>
          <a:xfrm>
            <a:off x="1186436" y="2562952"/>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B</a:t>
            </a:r>
            <a:endParaRPr lang="zh-CN" altLang="zh-CN" sz="1200">
              <a:cs typeface="Times New Roman" panose="02020603050405020304" pitchFamily="18" charset="0"/>
            </a:endParaRPr>
          </a:p>
        </p:txBody>
      </p:sp>
      <p:sp>
        <p:nvSpPr>
          <p:cNvPr id="10" name="内容占位符 1"/>
          <p:cNvSpPr txBox="1"/>
          <p:nvPr/>
        </p:nvSpPr>
        <p:spPr bwMode="auto">
          <a:xfrm>
            <a:off x="319031" y="53012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结合电路图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开关闭合后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两灯泡串联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电压表并联在灯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所以电压表测灯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4800"/>
            <a:ext cx="11485848" cy="2238241"/>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电压表的使用规则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使用电压表前首先要校零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明确电压表的量程和分度值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被测电压不要超过电压表的测量范围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电压表应与被测电路并联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通过电压表的电流方向为红接线柱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黑接线柱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电压表可以直接接到电源两极上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所测电压为电源电压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7" name="组合 6"/>
          <p:cNvGrpSpPr/>
          <p:nvPr/>
        </p:nvGrpSpPr>
        <p:grpSpPr>
          <a:xfrm>
            <a:off x="360854" y="746120"/>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44572"/>
            <a:ext cx="11485848" cy="2469074"/>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在下面的电路中，闭合开关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，能用电压表测量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D</a:t>
            </a:r>
          </a:p>
        </p:txBody>
      </p:sp>
      <p:pic>
        <p:nvPicPr>
          <p:cNvPr id="3" name="巩固特训.eps" descr="id:2147489719;FounderCES"/>
          <p:cNvPicPr/>
          <p:nvPr/>
        </p:nvPicPr>
        <p:blipFill>
          <a:blip r:embed="rId2"/>
          <a:stretch>
            <a:fillRect/>
          </a:stretch>
        </p:blipFill>
        <p:spPr>
          <a:xfrm>
            <a:off x="262558" y="1222277"/>
            <a:ext cx="1658651" cy="431909"/>
          </a:xfrm>
          <a:prstGeom prst="rect">
            <a:avLst/>
          </a:prstGeom>
        </p:spPr>
      </p:pic>
      <p:pic>
        <p:nvPicPr>
          <p:cNvPr id="4" name="kk528.jpg" descr="id:2147491672;FounderCES"/>
          <p:cNvPicPr/>
          <p:nvPr/>
        </p:nvPicPr>
        <p:blipFill>
          <a:blip r:embed="rId3"/>
          <a:stretch>
            <a:fillRect/>
          </a:stretch>
        </p:blipFill>
        <p:spPr>
          <a:xfrm>
            <a:off x="550590" y="2462598"/>
            <a:ext cx="1637096" cy="1302946"/>
          </a:xfrm>
          <a:prstGeom prst="rect">
            <a:avLst/>
          </a:prstGeom>
        </p:spPr>
      </p:pic>
      <p:pic>
        <p:nvPicPr>
          <p:cNvPr id="5" name="kk529.jpg" descr="id:2147491679;FounderCES"/>
          <p:cNvPicPr/>
          <p:nvPr/>
        </p:nvPicPr>
        <p:blipFill>
          <a:blip r:embed="rId4"/>
          <a:stretch>
            <a:fillRect/>
          </a:stretch>
        </p:blipFill>
        <p:spPr>
          <a:xfrm>
            <a:off x="3448454" y="2466826"/>
            <a:ext cx="1617865" cy="1302946"/>
          </a:xfrm>
          <a:prstGeom prst="rect">
            <a:avLst/>
          </a:prstGeom>
        </p:spPr>
      </p:pic>
      <p:pic>
        <p:nvPicPr>
          <p:cNvPr id="6" name="kk530.jpg" descr="id:2147491686;FounderCES"/>
          <p:cNvPicPr/>
          <p:nvPr/>
        </p:nvPicPr>
        <p:blipFill>
          <a:blip r:embed="rId5"/>
          <a:stretch>
            <a:fillRect/>
          </a:stretch>
        </p:blipFill>
        <p:spPr>
          <a:xfrm>
            <a:off x="6665652" y="2450578"/>
            <a:ext cx="1661136" cy="1314966"/>
          </a:xfrm>
          <a:prstGeom prst="rect">
            <a:avLst/>
          </a:prstGeom>
        </p:spPr>
      </p:pic>
      <p:pic>
        <p:nvPicPr>
          <p:cNvPr id="7" name="kk531.jpg" descr="id:2147491693;FounderCES"/>
          <p:cNvPicPr/>
          <p:nvPr/>
        </p:nvPicPr>
        <p:blipFill>
          <a:blip r:embed="rId6"/>
          <a:stretch>
            <a:fillRect/>
          </a:stretch>
        </p:blipFill>
        <p:spPr>
          <a:xfrm>
            <a:off x="9933894" y="2540126"/>
            <a:ext cx="1836625" cy="1135871"/>
          </a:xfrm>
          <a:prstGeom prst="rect">
            <a:avLst/>
          </a:prstGeom>
        </p:spPr>
      </p:pic>
      <p:sp>
        <p:nvSpPr>
          <p:cNvPr id="9" name="矩形 8"/>
          <p:cNvSpPr/>
          <p:nvPr/>
        </p:nvSpPr>
        <p:spPr>
          <a:xfrm>
            <a:off x="9593430" y="1869516"/>
            <a:ext cx="407484" cy="461665"/>
          </a:xfrm>
          <a:prstGeom prst="rect">
            <a:avLst/>
          </a:prstGeom>
        </p:spPr>
        <p:txBody>
          <a:bodyPr wrap="none">
            <a:spAutoFit/>
          </a:bodyPr>
          <a:lstStyle/>
          <a:p>
            <a:r>
              <a:rPr lang="en-US" altLang="zh-CN" sz="2400"/>
              <a:t>D</a:t>
            </a:r>
            <a:endParaRPr lang="zh-CN" altLang="en-US"/>
          </a:p>
        </p:txBody>
      </p:sp>
      <p:sp>
        <p:nvSpPr>
          <p:cNvPr id="10" name="内容占位符 1"/>
          <p:cNvSpPr txBox="1"/>
          <p:nvPr/>
        </p:nvSpPr>
        <p:spPr bwMode="auto">
          <a:xfrm>
            <a:off x="352282"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两灯均串联，电压表均并联在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的两端，测量的是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错误；题图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两灯并联，电压表并联在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的两端，可测量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10.eps" descr="id:2147489690;FounderCES"/>
          <p:cNvPicPr/>
          <p:nvPr/>
        </p:nvPicPr>
        <p:blipFill>
          <a:blip r:embed="rId2"/>
          <a:stretch>
            <a:fillRect/>
          </a:stretch>
        </p:blipFill>
        <p:spPr>
          <a:xfrm>
            <a:off x="319031" y="1418268"/>
            <a:ext cx="1566663" cy="373214"/>
          </a:xfrm>
          <a:prstGeom prst="rect">
            <a:avLst/>
          </a:prstGeom>
        </p:spPr>
      </p:pic>
      <p:pic>
        <p:nvPicPr>
          <p:cNvPr id="4" name="21XB6.eps" descr="id:2147489480;FounderCES"/>
          <p:cNvPicPr/>
          <p:nvPr/>
        </p:nvPicPr>
        <p:blipFill>
          <a:blip r:embed="rId3"/>
          <a:stretch>
            <a:fillRect/>
          </a:stretch>
        </p:blipFill>
        <p:spPr>
          <a:xfrm>
            <a:off x="1073901" y="1958781"/>
            <a:ext cx="637609" cy="360040"/>
          </a:xfrm>
          <a:prstGeom prst="rect">
            <a:avLst/>
          </a:prstGeom>
        </p:spPr>
      </p:pic>
      <p:sp>
        <p:nvSpPr>
          <p:cNvPr id="2" name="内容占位符 1"/>
          <p:cNvSpPr>
            <a:spLocks noGrp="1"/>
          </p:cNvSpPr>
          <p:nvPr>
            <p:ph idx="1"/>
          </p:nvPr>
        </p:nvSpPr>
        <p:spPr>
          <a:xfrm>
            <a:off x="360854" y="1256957"/>
            <a:ext cx="11485848" cy="3900235"/>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认识不清影响电阻大小的因素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河北保定望都县期末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）在相同温度下，关于导体的电阻，下列说法正确的是（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铜线的电阻一定比铝线的电阻小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粗细也相同的铜线和铝线电阻相等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长度相同的两根铜线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粗的那根电阻较小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粗细相同的两根铜线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长的那根电阻较小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096114" y="2353989"/>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C</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导体电阻与导体的材料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长度和横截面积有关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只知道导体的材料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不知道导体的长度和横截面积关系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无法确定铜线与铝线电阻的大小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粗细也相同的铜线和铝线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由于材料不同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则电阻不相等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长度相同的情况下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导体越粗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横截面积越大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电阻越小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长度相同的两根铜线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粗的那根电阻较小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横截面积相同的情况下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导体越长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导体电阻越大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粗细相同的两根铜线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长的那根电阻较大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60854" y="1985052"/>
            <a:ext cx="1413327" cy="543932"/>
            <a:chOff x="2854846" y="2060848"/>
            <a:chExt cx="1413327" cy="543932"/>
          </a:xfrm>
        </p:grpSpPr>
        <p:pic>
          <p:nvPicPr>
            <p:cNvPr id="9"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10" name="图片 9"/>
            <p:cNvPicPr>
              <a:picLocks noChangeAspect="1"/>
            </p:cNvPicPr>
            <p:nvPr/>
          </p:nvPicPr>
          <p:blipFill>
            <a:blip r:embed="rId3"/>
            <a:stretch>
              <a:fillRect/>
            </a:stretch>
          </p:blipFill>
          <p:spPr>
            <a:xfrm>
              <a:off x="2923302" y="2478880"/>
              <a:ext cx="45719" cy="125899"/>
            </a:xfrm>
            <a:prstGeom prst="rect">
              <a:avLst/>
            </a:prstGeom>
          </p:spPr>
        </p:pic>
      </p:grpSp>
      <p:sp>
        <p:nvSpPr>
          <p:cNvPr id="7" name="内容占位符 1"/>
          <p:cNvSpPr>
            <a:spLocks noGrp="1"/>
          </p:cNvSpPr>
          <p:nvPr>
            <p:ph idx="1"/>
          </p:nvPr>
        </p:nvSpPr>
        <p:spPr>
          <a:xfrm>
            <a:off x="360854" y="2481316"/>
            <a:ext cx="11485848" cy="166776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电阻是导体本身的一种性质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反映了导体对电流阻碍作用的大小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电阻大小与导体的材料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另外还受温度的影响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与导体中的电流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导体两端的电压无关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9801"/>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由题图可知，该电路为串联电路，电压表测量灯泡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两端的电压，闭合开关，灯泡都不发光，电压表无示数；两个小灯泡都不发光，不可能只是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短路，因为如果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会发光，如果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会发光，则可能出现了断路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电压表无示数，说明是灯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断路，如果灯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断路，则电压表会有示数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31.jpg" descr="id:2147491335;FounderCES"/>
          <p:cNvPicPr/>
          <p:nvPr/>
        </p:nvPicPr>
        <p:blipFill>
          <a:blip r:embed="rId2"/>
          <a:stretch>
            <a:fillRect/>
          </a:stretch>
        </p:blipFill>
        <p:spPr>
          <a:xfrm>
            <a:off x="4871070" y="3502641"/>
            <a:ext cx="1944216" cy="2086599"/>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69385"/>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山东枣庄薛城区期中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）如图所示有一个长方体的金属电阻，材料分布均匀，长、宽、高分别为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当有电流按下列方向通过该电阻时</a:t>
            </a: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方向通电流时电阻最小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方向通电流时电阻最小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方向通电流时电阻最小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沿以上三个方向通电流时电阻相等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pic>
        <p:nvPicPr>
          <p:cNvPr id="4" name="gyc341.jpg" descr="id:2147491728;FounderCES"/>
          <p:cNvPicPr/>
          <p:nvPr/>
        </p:nvPicPr>
        <p:blipFill>
          <a:blip r:embed="rId3"/>
          <a:stretch>
            <a:fillRect/>
          </a:stretch>
        </p:blipFill>
        <p:spPr>
          <a:xfrm>
            <a:off x="7391350" y="2708920"/>
            <a:ext cx="1887900" cy="2088232"/>
          </a:xfrm>
          <a:prstGeom prst="rect">
            <a:avLst/>
          </a:prstGeom>
        </p:spPr>
      </p:pic>
      <p:sp>
        <p:nvSpPr>
          <p:cNvPr id="6" name="矩形 5"/>
          <p:cNvSpPr/>
          <p:nvPr/>
        </p:nvSpPr>
        <p:spPr>
          <a:xfrm>
            <a:off x="888141" y="2469295"/>
            <a:ext cx="407484" cy="461665"/>
          </a:xfrm>
          <a:prstGeom prst="rect">
            <a:avLst/>
          </a:prstGeom>
        </p:spPr>
        <p:txBody>
          <a:bodyPr wrap="none">
            <a:spAutoFit/>
          </a:bodyPr>
          <a:lstStyle/>
          <a:p>
            <a:r>
              <a:rPr lang="en-US" altLang="zh-CN" sz="2400"/>
              <a:t>A</a:t>
            </a:r>
            <a:endParaRPr lang="zh-CN" altLang="en-US"/>
          </a:p>
        </p:txBody>
      </p:sp>
      <p:sp>
        <p:nvSpPr>
          <p:cNvPr id="7" name="内容占位符 1"/>
          <p:cNvSpPr txBox="1"/>
          <p:nvPr/>
        </p:nvSpPr>
        <p:spPr bwMode="auto">
          <a:xfrm>
            <a:off x="360854" y="50851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金属电阻的材料分布均匀，分析题图可知，沿</a:t>
            </a:r>
            <a:r>
              <a:rPr lang="en-US" altLang="zh-CN" i="1">
                <a:latin typeface="Times New Roman" panose="02020603050405020304" pitchFamily="18" charset="0"/>
                <a:ea typeface="宋体" panose="02010600030101010101" pitchFamily="2" charset="-122"/>
                <a:cs typeface="Times New Roman" panose="02020603050405020304" pitchFamily="18" charset="0"/>
              </a:rPr>
              <a:t>AB</a:t>
            </a:r>
            <a:r>
              <a:rPr lang="zh-CN" altLang="zh-CN">
                <a:latin typeface="Times New Roman" panose="02020603050405020304" pitchFamily="18" charset="0"/>
                <a:ea typeface="宋体" panose="02010600030101010101" pitchFamily="2" charset="-122"/>
                <a:cs typeface="Times New Roman" panose="02020603050405020304" pitchFamily="18" charset="0"/>
              </a:rPr>
              <a:t>方向通电流时，横截面积最大，长度最小，此时的电阻是最小的</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10.eps" descr="id:2147489690;FounderCES"/>
          <p:cNvPicPr/>
          <p:nvPr/>
        </p:nvPicPr>
        <p:blipFill>
          <a:blip r:embed="rId2"/>
          <a:stretch>
            <a:fillRect/>
          </a:stretch>
        </p:blipFill>
        <p:spPr>
          <a:xfrm>
            <a:off x="319031" y="1355052"/>
            <a:ext cx="1566663" cy="373214"/>
          </a:xfrm>
          <a:prstGeom prst="rect">
            <a:avLst/>
          </a:prstGeom>
        </p:spPr>
      </p:pic>
      <p:pic>
        <p:nvPicPr>
          <p:cNvPr id="5" name="21XB6.eps" descr="id:2147489480;FounderCES"/>
          <p:cNvPicPr/>
          <p:nvPr/>
        </p:nvPicPr>
        <p:blipFill>
          <a:blip r:embed="rId3"/>
          <a:stretch>
            <a:fillRect/>
          </a:stretch>
        </p:blipFill>
        <p:spPr>
          <a:xfrm>
            <a:off x="1082693" y="1895565"/>
            <a:ext cx="637609" cy="360040"/>
          </a:xfrm>
          <a:prstGeom prst="rect">
            <a:avLst/>
          </a:prstGeom>
        </p:spPr>
      </p:pic>
      <p:sp>
        <p:nvSpPr>
          <p:cNvPr id="2" name="内容占位符 1"/>
          <p:cNvSpPr>
            <a:spLocks noGrp="1"/>
          </p:cNvSpPr>
          <p:nvPr>
            <p:ph idx="1"/>
          </p:nvPr>
        </p:nvSpPr>
        <p:spPr>
          <a:xfrm>
            <a:off x="360854" y="1184949"/>
            <a:ext cx="11485848" cy="3900235"/>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不能正确识别滑动变阻器在电路中的连接及接入电路中电阻值的变化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河南商丘夏邑县期中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）如图所示，是某未连接完整的电路，当连接滑动变阻器不同的接线柱时，下列分析正确的是（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滑片应置于最左端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闭合开关前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滑片应置于最右端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向右滑动滑片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灯泡发光变亮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向右滑动滑片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灯泡发光变亮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42.jpg" descr="id:2147491749;FounderCES"/>
          <p:cNvPicPr/>
          <p:nvPr/>
        </p:nvPicPr>
        <p:blipFill>
          <a:blip r:embed="rId4"/>
          <a:stretch>
            <a:fillRect/>
          </a:stretch>
        </p:blipFill>
        <p:spPr>
          <a:xfrm>
            <a:off x="8327454" y="2533902"/>
            <a:ext cx="2972152" cy="2397792"/>
          </a:xfrm>
          <a:prstGeom prst="rect">
            <a:avLst/>
          </a:prstGeom>
        </p:spPr>
      </p:pic>
      <p:sp>
        <p:nvSpPr>
          <p:cNvPr id="7" name="矩形 6"/>
          <p:cNvSpPr/>
          <p:nvPr/>
        </p:nvSpPr>
        <p:spPr>
          <a:xfrm>
            <a:off x="7307066" y="2284096"/>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连接电路时</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闭合开关前</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应使</a:t>
            </a:r>
            <a:endParaRPr lang="en-US"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滑动变阻器接入电路的电阻</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滑片</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应移动到最右端</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a:t>
            </a:r>
            <a:endParaRPr lang="en-US"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右滑动滑片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滑动变阻器接入电路的电阻变大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总电阻变大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电路中的电流变小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灯泡发光变暗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连接电路</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闭合开关前</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应使滑动变阻器接入</a:t>
            </a:r>
            <a:endParaRPr lang="en-US" altLang="zh-CN"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电路的电阻最大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应移动到最左端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向右滑动滑片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滑动变阻器接入电路的电阻变小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总电阻变小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电路中的电流变大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灯泡发光变亮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42.jpg" descr="id:2147491749;FounderCES"/>
          <p:cNvPicPr/>
          <p:nvPr/>
        </p:nvPicPr>
        <p:blipFill>
          <a:blip r:embed="rId2"/>
          <a:stretch>
            <a:fillRect/>
          </a:stretch>
        </p:blipFill>
        <p:spPr>
          <a:xfrm>
            <a:off x="8687494" y="1614053"/>
            <a:ext cx="2972152" cy="2397792"/>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76690"/>
            <a:ext cx="11485848" cy="2238241"/>
          </a:xfrm>
        </p:spPr>
        <p:txBody>
          <a:bodyPr/>
          <a:lstStyle/>
          <a:p>
            <a:pPr indent="720725" algn="dist"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滑动变阻器在接入电路中时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一要把握住两个接线柱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一上一下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的连接方法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二要看准是哪部分电阻丝接入电路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要看准滑动变阻器滑片的移动方向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要以下面的接线柱为标准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近小远大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的判断方法进行</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1526058"/>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124744"/>
            <a:ext cx="11485848" cy="4454233"/>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在物理老师的帮助下，小明制作了亮度可以连续变化的台灯，如图甲所示，它是用电位器和灯泡串联而成的，电位器是一个变阻器，它的内部结构如图乙所示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）朝某一</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方向旋转电位器的旋钮，灯泡会逐渐变亮，灯泡中的电流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），此时电位器中的电流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巩固特训.eps" descr="id:2147489719;FounderCES"/>
          <p:cNvPicPr/>
          <p:nvPr/>
        </p:nvPicPr>
        <p:blipFill>
          <a:blip r:embed="rId2"/>
          <a:stretch>
            <a:fillRect/>
          </a:stretch>
        </p:blipFill>
        <p:spPr>
          <a:xfrm>
            <a:off x="262558" y="818289"/>
            <a:ext cx="1658651" cy="431909"/>
          </a:xfrm>
          <a:prstGeom prst="rect">
            <a:avLst/>
          </a:prstGeom>
        </p:spPr>
      </p:pic>
      <p:pic>
        <p:nvPicPr>
          <p:cNvPr id="6" name="gh282.jpg" descr="id:2147491770;FounderCES"/>
          <p:cNvPicPr/>
          <p:nvPr/>
        </p:nvPicPr>
        <p:blipFill>
          <a:blip r:embed="rId3"/>
          <a:stretch>
            <a:fillRect/>
          </a:stretch>
        </p:blipFill>
        <p:spPr>
          <a:xfrm>
            <a:off x="3615570" y="2731058"/>
            <a:ext cx="1558853" cy="1228943"/>
          </a:xfrm>
          <a:prstGeom prst="rect">
            <a:avLst/>
          </a:prstGeom>
        </p:spPr>
      </p:pic>
      <p:pic>
        <p:nvPicPr>
          <p:cNvPr id="7" name="gh283.jpg" descr="id:2147491777;FounderCES"/>
          <p:cNvPicPr/>
          <p:nvPr/>
        </p:nvPicPr>
        <p:blipFill>
          <a:blip r:embed="rId4"/>
          <a:stretch>
            <a:fillRect/>
          </a:stretch>
        </p:blipFill>
        <p:spPr>
          <a:xfrm>
            <a:off x="5951190" y="2312993"/>
            <a:ext cx="2213195" cy="1671210"/>
          </a:xfrm>
          <a:prstGeom prst="rect">
            <a:avLst/>
          </a:prstGeom>
        </p:spPr>
      </p:pic>
      <p:sp>
        <p:nvSpPr>
          <p:cNvPr id="3" name="矩形 2"/>
          <p:cNvSpPr/>
          <p:nvPr/>
        </p:nvSpPr>
        <p:spPr>
          <a:xfrm>
            <a:off x="3900951" y="381026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6887294" y="378922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4793441" y="407469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3" name="矩形 12"/>
          <p:cNvSpPr/>
          <p:nvPr/>
        </p:nvSpPr>
        <p:spPr>
          <a:xfrm>
            <a:off x="10271670" y="4482928"/>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15" name="矩形 14"/>
          <p:cNvSpPr/>
          <p:nvPr/>
        </p:nvSpPr>
        <p:spPr>
          <a:xfrm>
            <a:off x="6656074" y="5028929"/>
            <a:ext cx="803425" cy="461665"/>
          </a:xfrm>
          <a:prstGeom prst="rect">
            <a:avLst/>
          </a:prstGeom>
        </p:spPr>
        <p:txBody>
          <a:bodyPr wrap="none">
            <a:spAutoFit/>
          </a:bodyPr>
          <a:lstStyle/>
          <a:p>
            <a:r>
              <a:rPr lang="zh-CN" altLang="zh-CN" sz="2400">
                <a:cs typeface="Times New Roman" panose="02020603050405020304" pitchFamily="18" charset="0"/>
              </a:rPr>
              <a:t>变大</a:t>
            </a:r>
            <a:endParaRPr lang="zh-CN" altLang="en-US"/>
          </a:p>
        </p:txBody>
      </p:sp>
      <p:sp>
        <p:nvSpPr>
          <p:cNvPr id="16" name="内容占位符 1"/>
          <p:cNvSpPr txBox="1"/>
          <p:nvPr/>
        </p:nvSpPr>
        <p:spPr bwMode="auto">
          <a:xfrm>
            <a:off x="360854" y="5483586"/>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朝某一方向旋转电位器的旋钮，灯泡会逐渐变亮，说明灯泡中的电流变大，电位器与灯泡串联在电路中，此时电位器中的电流会变大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8042"/>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）电位器有</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三个接线柱，若旋钮带动滑片顺时针转动时灯泡变亮，则接入电路的接线柱为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2.jpg" descr="id:2147491770;FounderCES"/>
          <p:cNvPicPr/>
          <p:nvPr/>
        </p:nvPicPr>
        <p:blipFill>
          <a:blip r:embed="rId2"/>
          <a:stretch>
            <a:fillRect/>
          </a:stretch>
        </p:blipFill>
        <p:spPr>
          <a:xfrm>
            <a:off x="3759586" y="2788827"/>
            <a:ext cx="1558853" cy="1228943"/>
          </a:xfrm>
          <a:prstGeom prst="rect">
            <a:avLst/>
          </a:prstGeom>
        </p:spPr>
      </p:pic>
      <p:pic>
        <p:nvPicPr>
          <p:cNvPr id="4" name="gh283.jpg" descr="id:2147491777;FounderCES"/>
          <p:cNvPicPr/>
          <p:nvPr/>
        </p:nvPicPr>
        <p:blipFill>
          <a:blip r:embed="rId3"/>
          <a:stretch>
            <a:fillRect/>
          </a:stretch>
        </p:blipFill>
        <p:spPr>
          <a:xfrm>
            <a:off x="6095206" y="2370762"/>
            <a:ext cx="2213195" cy="1671210"/>
          </a:xfrm>
          <a:prstGeom prst="rect">
            <a:avLst/>
          </a:prstGeom>
        </p:spPr>
      </p:pic>
      <p:sp>
        <p:nvSpPr>
          <p:cNvPr id="5" name="矩形 4"/>
          <p:cNvSpPr/>
          <p:nvPr/>
        </p:nvSpPr>
        <p:spPr>
          <a:xfrm>
            <a:off x="4044967" y="386803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031310" y="384699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4937457" y="413246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2809214" y="1752673"/>
            <a:ext cx="1093569" cy="461665"/>
          </a:xfrm>
          <a:prstGeom prst="rect">
            <a:avLst/>
          </a:prstGeom>
        </p:spPr>
        <p:txBody>
          <a:bodyPr wrap="none">
            <a:spAutoFit/>
          </a:bodyPr>
          <a:lstStyle/>
          <a:p>
            <a:r>
              <a:rPr lang="en-US" altLang="zh-CN" sz="2400" i="1"/>
              <a:t>b</a:t>
            </a:r>
            <a:r>
              <a:rPr lang="zh-CN" altLang="zh-CN" sz="2400">
                <a:cs typeface="Times New Roman" panose="02020603050405020304" pitchFamily="18" charset="0"/>
              </a:rPr>
              <a:t>和</a:t>
            </a:r>
            <a:r>
              <a:rPr lang="en-US" altLang="zh-CN" sz="2400" i="1"/>
              <a:t>c</a:t>
            </a:r>
            <a:r>
              <a:rPr lang="zh-CN" altLang="zh-CN" sz="2400">
                <a:cs typeface="Times New Roman" panose="02020603050405020304" pitchFamily="18" charset="0"/>
              </a:rPr>
              <a:t>　</a:t>
            </a:r>
            <a:endParaRPr lang="zh-CN" altLang="en-US"/>
          </a:p>
        </p:txBody>
      </p:sp>
      <p:sp>
        <p:nvSpPr>
          <p:cNvPr id="10" name="内容占位符 1"/>
          <p:cNvSpPr txBox="1"/>
          <p:nvPr/>
        </p:nvSpPr>
        <p:spPr bwMode="auto">
          <a:xfrm>
            <a:off x="34729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若旋钮带动滑片顺时针转动时灯泡变亮，说明灯泡中的电流变大，电路电阻变小，因此接入电路的接线柱为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）电位器的电阻丝材料，应该用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镍铬合金丝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2.jpg" descr="id:2147491770;FounderCES"/>
          <p:cNvPicPr/>
          <p:nvPr/>
        </p:nvPicPr>
        <p:blipFill>
          <a:blip r:embed="rId2"/>
          <a:stretch>
            <a:fillRect/>
          </a:stretch>
        </p:blipFill>
        <p:spPr>
          <a:xfrm>
            <a:off x="3687578" y="1830841"/>
            <a:ext cx="1558853" cy="1228943"/>
          </a:xfrm>
          <a:prstGeom prst="rect">
            <a:avLst/>
          </a:prstGeom>
        </p:spPr>
      </p:pic>
      <p:pic>
        <p:nvPicPr>
          <p:cNvPr id="4" name="gh283.jpg" descr="id:2147491777;FounderCES"/>
          <p:cNvPicPr/>
          <p:nvPr/>
        </p:nvPicPr>
        <p:blipFill>
          <a:blip r:embed="rId3"/>
          <a:stretch>
            <a:fillRect/>
          </a:stretch>
        </p:blipFill>
        <p:spPr>
          <a:xfrm>
            <a:off x="6023198" y="1412776"/>
            <a:ext cx="2213195" cy="1671210"/>
          </a:xfrm>
          <a:prstGeom prst="rect">
            <a:avLst/>
          </a:prstGeom>
        </p:spPr>
      </p:pic>
      <p:sp>
        <p:nvSpPr>
          <p:cNvPr id="5" name="矩形 4"/>
          <p:cNvSpPr/>
          <p:nvPr/>
        </p:nvSpPr>
        <p:spPr>
          <a:xfrm>
            <a:off x="3972959" y="291005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6959302" y="288900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4865449" y="31744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5218946" y="825906"/>
            <a:ext cx="1731564" cy="461665"/>
          </a:xfrm>
          <a:prstGeom prst="rect">
            <a:avLst/>
          </a:prstGeom>
        </p:spPr>
        <p:txBody>
          <a:bodyPr wrap="none">
            <a:spAutoFit/>
          </a:bodyPr>
          <a:lstStyle/>
          <a:p>
            <a:r>
              <a:rPr lang="zh-CN" altLang="zh-CN" sz="2400">
                <a:cs typeface="Times New Roman" panose="02020603050405020304" pitchFamily="18" charset="0"/>
              </a:rPr>
              <a:t>镍铬合金丝</a:t>
            </a:r>
            <a:endParaRPr lang="zh-CN" altLang="en-US"/>
          </a:p>
        </p:txBody>
      </p:sp>
      <p:sp>
        <p:nvSpPr>
          <p:cNvPr id="10" name="内容占位符 1"/>
          <p:cNvSpPr txBox="1"/>
          <p:nvPr/>
        </p:nvSpPr>
        <p:spPr bwMode="auto">
          <a:xfrm>
            <a:off x="360854" y="371103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铜丝电阻率太小，电位器的电阻丝材料应该选用</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电阻率较大的镍铬合金丝</a:t>
            </a:r>
            <a:r>
              <a:rPr lang="en-US" altLang="zh-CN"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矩形 11"/>
          <p:cNvSpPr/>
          <p:nvPr/>
        </p:nvSpPr>
        <p:spPr>
          <a:xfrm>
            <a:off x="360854" y="4708101"/>
            <a:ext cx="11376746" cy="1130246"/>
          </a:xfrm>
          <a:prstGeom prst="rect">
            <a:avLst/>
          </a:prstGeom>
        </p:spPr>
        <p:txBody>
          <a:bodyPr wrap="square">
            <a:spAutoFit/>
          </a:bodyPr>
          <a:lstStyle/>
          <a:p>
            <a:pPr>
              <a:lnSpc>
                <a:spcPct val="150000"/>
              </a:lnSpc>
            </a:pPr>
            <a:r>
              <a:rPr lang="zh-CN" altLang="zh-CN" sz="2400" b="0">
                <a:solidFill>
                  <a:srgbClr val="00AEEF"/>
                </a:solidFill>
                <a:ea typeface="楷体" panose="02010609060101010101" pitchFamily="49" charset="-122"/>
                <a:cs typeface="Times New Roman" panose="02020603050405020304" pitchFamily="18" charset="0"/>
              </a:rPr>
              <a:t>电阻率较大是指在长度和横截面积相等时</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导体的电阻较大</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在高中我们将会进一步学习电阻率的概念</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从而定量地研究影响导体电阻大小的因素</a:t>
            </a:r>
            <a:endParaRPr lang="zh-CN" altLang="en-US" sz="2400" b="0"/>
          </a:p>
        </p:txBody>
      </p:sp>
      <p:pic>
        <p:nvPicPr>
          <p:cNvPr id="13" name="箭头左.eps" descr="id:2147493742;FounderCES"/>
          <p:cNvPicPr/>
          <p:nvPr/>
        </p:nvPicPr>
        <p:blipFill>
          <a:blip r:embed="rId4"/>
          <a:stretch>
            <a:fillRect/>
          </a:stretch>
        </p:blipFill>
        <p:spPr>
          <a:xfrm>
            <a:off x="9335566" y="4276162"/>
            <a:ext cx="386124" cy="3047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63438" y="2383864"/>
            <a:ext cx="637609" cy="360040"/>
          </a:xfrm>
          <a:prstGeom prst="rect">
            <a:avLst/>
          </a:prstGeom>
        </p:spPr>
      </p:pic>
      <p:sp>
        <p:nvSpPr>
          <p:cNvPr id="2" name="内容占位符 1"/>
          <p:cNvSpPr>
            <a:spLocks noGrp="1"/>
          </p:cNvSpPr>
          <p:nvPr>
            <p:ph idx="1"/>
          </p:nvPr>
        </p:nvSpPr>
        <p:spPr>
          <a:xfrm>
            <a:off x="360854" y="2204680"/>
            <a:ext cx="11485848" cy="1684244"/>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探究串联电路中用电器两端的电压与电源两端电压的关系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实验中，只要用电压表分别测出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之间的电压，就可以找出串联电路中各用电器两端的电压与电源两端电压的关系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5.eps" descr="id:2147489853;FounderCES"/>
          <p:cNvPicPr/>
          <p:nvPr/>
        </p:nvPicPr>
        <p:blipFill>
          <a:blip r:embed="rId3"/>
          <a:stretch>
            <a:fillRect/>
          </a:stretch>
        </p:blipFill>
        <p:spPr>
          <a:xfrm>
            <a:off x="3115232" y="908720"/>
            <a:ext cx="5977091" cy="549776"/>
          </a:xfrm>
          <a:prstGeom prst="rect">
            <a:avLst/>
          </a:prstGeom>
        </p:spPr>
      </p:pic>
      <p:pic>
        <p:nvPicPr>
          <p:cNvPr id="6" name="24中考新考法-学.eps" descr="id:2147489930;FounderCES"/>
          <p:cNvPicPr/>
          <p:nvPr/>
        </p:nvPicPr>
        <p:blipFill>
          <a:blip r:embed="rId4"/>
          <a:stretch>
            <a:fillRect/>
          </a:stretch>
        </p:blipFill>
        <p:spPr>
          <a:xfrm>
            <a:off x="360854" y="1700579"/>
            <a:ext cx="2249815" cy="431909"/>
          </a:xfrm>
          <a:prstGeom prst="rect">
            <a:avLst/>
          </a:prstGeom>
        </p:spPr>
      </p:pic>
      <p:pic>
        <p:nvPicPr>
          <p:cNvPr id="7" name="gh284.jpg" descr="id:2147491805;FounderCES"/>
          <p:cNvPicPr/>
          <p:nvPr/>
        </p:nvPicPr>
        <p:blipFill>
          <a:blip r:embed="rId5"/>
          <a:stretch>
            <a:fillRect/>
          </a:stretch>
        </p:blipFill>
        <p:spPr>
          <a:xfrm>
            <a:off x="2278782" y="4112146"/>
            <a:ext cx="2014400" cy="1551046"/>
          </a:xfrm>
          <a:prstGeom prst="rect">
            <a:avLst/>
          </a:prstGeom>
        </p:spPr>
      </p:pic>
      <p:pic>
        <p:nvPicPr>
          <p:cNvPr id="8" name="gh285.jpg" descr="id:2147491812;FounderCES"/>
          <p:cNvPicPr/>
          <p:nvPr/>
        </p:nvPicPr>
        <p:blipFill>
          <a:blip r:embed="rId6"/>
          <a:stretch>
            <a:fillRect/>
          </a:stretch>
        </p:blipFill>
        <p:spPr>
          <a:xfrm>
            <a:off x="5082406" y="3933885"/>
            <a:ext cx="2025599" cy="1745627"/>
          </a:xfrm>
          <a:prstGeom prst="rect">
            <a:avLst/>
          </a:prstGeom>
        </p:spPr>
      </p:pic>
      <p:pic>
        <p:nvPicPr>
          <p:cNvPr id="9" name="gh286.jpg" descr="id:2147491819;FounderCES"/>
          <p:cNvPicPr/>
          <p:nvPr/>
        </p:nvPicPr>
        <p:blipFill>
          <a:blip r:embed="rId7"/>
          <a:stretch>
            <a:fillRect/>
          </a:stretch>
        </p:blipFill>
        <p:spPr>
          <a:xfrm>
            <a:off x="7679382" y="4393745"/>
            <a:ext cx="2437159" cy="1140887"/>
          </a:xfrm>
          <a:prstGeom prst="rect">
            <a:avLst/>
          </a:prstGeom>
        </p:spPr>
      </p:pic>
      <p:sp>
        <p:nvSpPr>
          <p:cNvPr id="11" name="矩形 10"/>
          <p:cNvSpPr/>
          <p:nvPr/>
        </p:nvSpPr>
        <p:spPr>
          <a:xfrm>
            <a:off x="3038959" y="55346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3" name="矩形 12"/>
          <p:cNvSpPr/>
          <p:nvPr/>
        </p:nvSpPr>
        <p:spPr>
          <a:xfrm>
            <a:off x="5820012" y="55346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5" name="矩形 14"/>
          <p:cNvSpPr/>
          <p:nvPr/>
        </p:nvSpPr>
        <p:spPr>
          <a:xfrm>
            <a:off x="8650938" y="55346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）为使探究得出的结论具有普遍性，应选用规格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4.jpg" descr="id:2147491805;FounderCES"/>
          <p:cNvPicPr/>
          <p:nvPr/>
        </p:nvPicPr>
        <p:blipFill>
          <a:blip r:embed="rId2"/>
          <a:stretch>
            <a:fillRect/>
          </a:stretch>
        </p:blipFill>
        <p:spPr>
          <a:xfrm>
            <a:off x="2278782" y="2094985"/>
            <a:ext cx="2014400" cy="1551046"/>
          </a:xfrm>
          <a:prstGeom prst="rect">
            <a:avLst/>
          </a:prstGeom>
        </p:spPr>
      </p:pic>
      <p:pic>
        <p:nvPicPr>
          <p:cNvPr id="4" name="gh285.jpg" descr="id:2147491812;FounderCES"/>
          <p:cNvPicPr/>
          <p:nvPr/>
        </p:nvPicPr>
        <p:blipFill>
          <a:blip r:embed="rId3"/>
          <a:stretch>
            <a:fillRect/>
          </a:stretch>
        </p:blipFill>
        <p:spPr>
          <a:xfrm>
            <a:off x="5082406" y="1916724"/>
            <a:ext cx="2025599" cy="1745627"/>
          </a:xfrm>
          <a:prstGeom prst="rect">
            <a:avLst/>
          </a:prstGeom>
        </p:spPr>
      </p:pic>
      <p:pic>
        <p:nvPicPr>
          <p:cNvPr id="5" name="gh286.jpg" descr="id:2147491819;FounderCES"/>
          <p:cNvPicPr/>
          <p:nvPr/>
        </p:nvPicPr>
        <p:blipFill>
          <a:blip r:embed="rId4"/>
          <a:stretch>
            <a:fillRect/>
          </a:stretch>
        </p:blipFill>
        <p:spPr>
          <a:xfrm>
            <a:off x="7679382" y="2376584"/>
            <a:ext cx="2437159" cy="1140887"/>
          </a:xfrm>
          <a:prstGeom prst="rect">
            <a:avLst/>
          </a:prstGeom>
        </p:spPr>
      </p:pic>
      <p:sp>
        <p:nvSpPr>
          <p:cNvPr id="6" name="矩形 5"/>
          <p:cNvSpPr/>
          <p:nvPr/>
        </p:nvSpPr>
        <p:spPr>
          <a:xfrm>
            <a:off x="3038959" y="35174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20012" y="35174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650938" y="351747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7454566" y="818195"/>
            <a:ext cx="1112805" cy="461665"/>
          </a:xfrm>
          <a:prstGeom prst="rect">
            <a:avLst/>
          </a:prstGeom>
        </p:spPr>
        <p:txBody>
          <a:bodyPr wrap="none">
            <a:spAutoFit/>
          </a:bodyPr>
          <a:lstStyle/>
          <a:p>
            <a:r>
              <a:rPr lang="zh-CN" altLang="zh-CN" sz="2400">
                <a:cs typeface="Times New Roman" panose="02020603050405020304" pitchFamily="18" charset="0"/>
              </a:rPr>
              <a:t>不相同</a:t>
            </a:r>
            <a:endParaRPr lang="zh-CN" altLang="en-US"/>
          </a:p>
        </p:txBody>
      </p:sp>
      <p:pic>
        <p:nvPicPr>
          <p:cNvPr id="11"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32377" y="3965694"/>
            <a:ext cx="1137915" cy="543932"/>
          </a:xfrm>
          <a:prstGeom prst="rect">
            <a:avLst/>
          </a:prstGeom>
        </p:spPr>
      </p:pic>
      <p:sp>
        <p:nvSpPr>
          <p:cNvPr id="12" name="内容占位符 1"/>
          <p:cNvSpPr txBox="1"/>
          <p:nvPr/>
        </p:nvSpPr>
        <p:spPr bwMode="auto">
          <a:xfrm>
            <a:off x="360854" y="45096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为了使探究得出的结论具有普遍性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应该选取不同规格的小灯泡进行实验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9" name="内容占位符 1"/>
          <p:cNvSpPr>
            <a:spLocks noGrp="1"/>
          </p:cNvSpPr>
          <p:nvPr/>
        </p:nvSpPr>
        <p:spPr>
          <a:xfrm>
            <a:off x="360854" y="5252821"/>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为了避免实验的偶然性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使探究得出的结论具有普遍性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应该选取规格不相同的小灯泡进行实验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9" grpId="0"/>
      <p:bldP spid="9" grpId="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）某同学对照图甲及实验设计后认为用一块电压表分别测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之间的电压时，需要对电路进行改接，为了不反复拆接电压表，优化实验过程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于是，他设计了图乙所示的电路，他的思路是只闭合开关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，电压表就可以测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这种设计思路是否正确？为什么？</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4.jpg" descr="id:2147491805;FounderCES"/>
          <p:cNvPicPr/>
          <p:nvPr/>
        </p:nvPicPr>
        <p:blipFill>
          <a:blip r:embed="rId2"/>
          <a:stretch>
            <a:fillRect/>
          </a:stretch>
        </p:blipFill>
        <p:spPr>
          <a:xfrm>
            <a:off x="2566813" y="3705709"/>
            <a:ext cx="1666482" cy="1283156"/>
          </a:xfrm>
          <a:prstGeom prst="rect">
            <a:avLst/>
          </a:prstGeom>
        </p:spPr>
      </p:pic>
      <p:pic>
        <p:nvPicPr>
          <p:cNvPr id="4" name="gh285.jpg" descr="id:2147491812;FounderCES"/>
          <p:cNvPicPr/>
          <p:nvPr/>
        </p:nvPicPr>
        <p:blipFill>
          <a:blip r:embed="rId3"/>
          <a:stretch>
            <a:fillRect/>
          </a:stretch>
        </p:blipFill>
        <p:spPr>
          <a:xfrm>
            <a:off x="5370437" y="3527449"/>
            <a:ext cx="1675747" cy="1444130"/>
          </a:xfrm>
          <a:prstGeom prst="rect">
            <a:avLst/>
          </a:prstGeom>
        </p:spPr>
      </p:pic>
      <p:pic>
        <p:nvPicPr>
          <p:cNvPr id="5" name="gh286.jpg" descr="id:2147491819;FounderCES"/>
          <p:cNvPicPr/>
          <p:nvPr/>
        </p:nvPicPr>
        <p:blipFill>
          <a:blip r:embed="rId4"/>
          <a:stretch>
            <a:fillRect/>
          </a:stretch>
        </p:blipFill>
        <p:spPr>
          <a:xfrm>
            <a:off x="7967414" y="3987309"/>
            <a:ext cx="2016224" cy="943838"/>
          </a:xfrm>
          <a:prstGeom prst="rect">
            <a:avLst/>
          </a:prstGeom>
        </p:spPr>
      </p:pic>
      <p:sp>
        <p:nvSpPr>
          <p:cNvPr id="6" name="矩形 5"/>
          <p:cNvSpPr/>
          <p:nvPr/>
        </p:nvSpPr>
        <p:spPr>
          <a:xfrm>
            <a:off x="3110967" y="4906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92020" y="4906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722946" y="490600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内容占位符 1"/>
          <p:cNvSpPr txBox="1"/>
          <p:nvPr/>
        </p:nvSpPr>
        <p:spPr bwMode="auto">
          <a:xfrm>
            <a:off x="343711" y="23005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不正确</a:t>
            </a:r>
            <a:r>
              <a:rPr lang="zh-CN" altLang="zh-CN" b="1">
                <a:solidFill>
                  <a:srgbClr val="FF0000"/>
                </a:solidFill>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原因是这样测量</a:t>
            </a:r>
            <a:r>
              <a:rPr lang="en-US" altLang="zh-CN" b="1">
                <a:solidFill>
                  <a:srgbClr val="FF0000"/>
                </a:solidFill>
                <a:latin typeface="Times New Roman" panose="02020603050405020304" pitchFamily="18" charset="0"/>
                <a:ea typeface="宋体" panose="02010600030101010101" pitchFamily="2" charset="-122"/>
              </a:rPr>
              <a:t>L</a:t>
            </a:r>
            <a:r>
              <a:rPr lang="en-US" altLang="zh-CN" b="1" baseline="-25000">
                <a:solidFill>
                  <a:srgbClr val="FF0000"/>
                </a:solidFill>
                <a:latin typeface="Times New Roman" panose="02020603050405020304" pitchFamily="18" charset="0"/>
                <a:ea typeface="宋体" panose="02010600030101010101" pitchFamily="2" charset="-122"/>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的电压会造成电压表正</a:t>
            </a:r>
            <a:r>
              <a:rPr lang="zh-CN" altLang="zh-CN" b="1">
                <a:solidFill>
                  <a:srgbClr val="FF0000"/>
                </a:solidFill>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负接线柱接反</a:t>
            </a:r>
            <a:r>
              <a:rPr lang="zh-CN" altLang="zh-CN" b="1">
                <a:solidFill>
                  <a:srgbClr val="FF0000"/>
                </a:solidFill>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从而导致指针反偏　</a:t>
            </a:r>
            <a:endParaRPr lang="zh-CN"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41169" y="5157192"/>
            <a:ext cx="1137915" cy="543932"/>
          </a:xfrm>
          <a:prstGeom prst="rect">
            <a:avLst/>
          </a:prstGeom>
        </p:spPr>
      </p:pic>
      <p:sp>
        <p:nvSpPr>
          <p:cNvPr id="11" name="内容占位符 1"/>
          <p:cNvSpPr txBox="1"/>
          <p:nvPr/>
        </p:nvSpPr>
        <p:spPr bwMode="auto">
          <a:xfrm>
            <a:off x="360854" y="57332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电压表并联在电路中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电流从正接线柱流入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负接线柱流出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3817"/>
            <a:ext cx="11485848" cy="168424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用电压表检验电路故障时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将电压表与用电器并联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如果电压表无示数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可能是并联的用电器短路或其他部分断路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如果电压表有示数且较大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接近电源电压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可能是并联的用电器断路或其他部分短路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5617"/>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此时电流从电压表正接线柱流入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负接线柱流出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符合电压表的使用原则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而当只闭合开关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这种接法会造成电压表正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负接线柱接反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从而导致指针反偏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不符合电压表的使用原则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4.jpg" descr="id:2147491805;FounderCES"/>
          <p:cNvPicPr/>
          <p:nvPr/>
        </p:nvPicPr>
        <p:blipFill>
          <a:blip r:embed="rId2"/>
          <a:stretch>
            <a:fillRect/>
          </a:stretch>
        </p:blipFill>
        <p:spPr>
          <a:xfrm>
            <a:off x="2566813" y="3812701"/>
            <a:ext cx="1666482" cy="1283156"/>
          </a:xfrm>
          <a:prstGeom prst="rect">
            <a:avLst/>
          </a:prstGeom>
        </p:spPr>
      </p:pic>
      <p:pic>
        <p:nvPicPr>
          <p:cNvPr id="4" name="gh285.jpg" descr="id:2147491812;FounderCES"/>
          <p:cNvPicPr/>
          <p:nvPr/>
        </p:nvPicPr>
        <p:blipFill>
          <a:blip r:embed="rId3"/>
          <a:stretch>
            <a:fillRect/>
          </a:stretch>
        </p:blipFill>
        <p:spPr>
          <a:xfrm>
            <a:off x="5370437" y="3634441"/>
            <a:ext cx="1675747" cy="1444130"/>
          </a:xfrm>
          <a:prstGeom prst="rect">
            <a:avLst/>
          </a:prstGeom>
        </p:spPr>
      </p:pic>
      <p:pic>
        <p:nvPicPr>
          <p:cNvPr id="5" name="gh286.jpg" descr="id:2147491819;FounderCES"/>
          <p:cNvPicPr/>
          <p:nvPr/>
        </p:nvPicPr>
        <p:blipFill>
          <a:blip r:embed="rId4"/>
          <a:stretch>
            <a:fillRect/>
          </a:stretch>
        </p:blipFill>
        <p:spPr>
          <a:xfrm>
            <a:off x="7967414" y="4094301"/>
            <a:ext cx="2016224" cy="943838"/>
          </a:xfrm>
          <a:prstGeom prst="rect">
            <a:avLst/>
          </a:prstGeom>
        </p:spPr>
      </p:pic>
      <p:sp>
        <p:nvSpPr>
          <p:cNvPr id="6" name="矩形 5"/>
          <p:cNvSpPr/>
          <p:nvPr/>
        </p:nvSpPr>
        <p:spPr>
          <a:xfrm>
            <a:off x="3110967" y="50129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92020" y="50129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722946" y="50129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）在另一组同学正确的实验过程中，闭合开关后两灯均正常发光，电压表分别接在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两点时，电压表的指针均指在了如图丙所示的位置，则在此过程中，灯泡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两端的电压大小为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h286.jpg" descr="id:2147491819;FounderCES"/>
          <p:cNvPicPr/>
          <p:nvPr/>
        </p:nvPicPr>
        <p:blipFill>
          <a:blip r:embed="rId2"/>
          <a:stretch>
            <a:fillRect/>
          </a:stretch>
        </p:blipFill>
        <p:spPr>
          <a:xfrm>
            <a:off x="4876626" y="2564904"/>
            <a:ext cx="2437159" cy="1140887"/>
          </a:xfrm>
          <a:prstGeom prst="rect">
            <a:avLst/>
          </a:prstGeom>
        </p:spPr>
      </p:pic>
      <p:sp>
        <p:nvSpPr>
          <p:cNvPr id="8" name="矩形 7"/>
          <p:cNvSpPr/>
          <p:nvPr/>
        </p:nvSpPr>
        <p:spPr>
          <a:xfrm>
            <a:off x="5848182" y="37057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3817326" y="1824021"/>
            <a:ext cx="569387"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1.3</a:t>
            </a:r>
            <a:endParaRPr lang="zh-CN" altLang="zh-CN" sz="1200">
              <a:solidFill>
                <a:srgbClr val="000000"/>
              </a:solidFill>
              <a:cs typeface="Times New Roman" panose="02020603050405020304" pitchFamily="18" charset="0"/>
            </a:endParaRPr>
          </a:p>
        </p:txBody>
      </p:sp>
      <p:pic>
        <p:nvPicPr>
          <p:cNvPr id="11"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109204"/>
            <a:ext cx="1137915" cy="543932"/>
          </a:xfrm>
          <a:prstGeom prst="rect">
            <a:avLst/>
          </a:prstGeom>
        </p:spPr>
      </p:pic>
      <p:sp>
        <p:nvSpPr>
          <p:cNvPr id="12" name="内容占位符 1"/>
          <p:cNvSpPr txBox="1"/>
          <p:nvPr/>
        </p:nvSpPr>
        <p:spPr bwMode="auto">
          <a:xfrm>
            <a:off x="332377" y="472514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根据电压表的测量范围和串联电路电压规律判断出电压表的测量范围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读出电压表的示数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电压表分别接在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两点时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测量的分别是灯泡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两端的电压和电源电压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而电压表指针位置相同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由此可判断接在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时电压表使用的是大的测量范围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时电压表使用的是小的测量范围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则分度值为</a:t>
            </a:r>
            <a:r>
              <a:rPr lang="en-US" altLang="zh-CN">
                <a:solidFill>
                  <a:srgbClr val="000000"/>
                </a:solidFill>
                <a:latin typeface="+mj-lt"/>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由此可知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两端电压为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86.jpg" descr="id:2147491819;FounderCES"/>
          <p:cNvPicPr/>
          <p:nvPr/>
        </p:nvPicPr>
        <p:blipFill>
          <a:blip r:embed="rId2"/>
          <a:stretch>
            <a:fillRect/>
          </a:stretch>
        </p:blipFill>
        <p:spPr>
          <a:xfrm>
            <a:off x="4943078" y="3068960"/>
            <a:ext cx="2437159" cy="1140887"/>
          </a:xfrm>
          <a:prstGeom prst="rect">
            <a:avLst/>
          </a:prstGeom>
        </p:spPr>
      </p:pic>
      <p:sp>
        <p:nvSpPr>
          <p:cNvPr id="4" name="矩形 3"/>
          <p:cNvSpPr/>
          <p:nvPr/>
        </p:nvSpPr>
        <p:spPr>
          <a:xfrm>
            <a:off x="5914634" y="42098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855296"/>
            <a:ext cx="637609" cy="360040"/>
          </a:xfrm>
          <a:prstGeom prst="rect">
            <a:avLst/>
          </a:prstGeom>
        </p:spPr>
      </p:pic>
      <p:sp>
        <p:nvSpPr>
          <p:cNvPr id="2" name="内容占位符 1"/>
          <p:cNvSpPr>
            <a:spLocks noGrp="1"/>
          </p:cNvSpPr>
          <p:nvPr>
            <p:ph idx="1"/>
          </p:nvPr>
        </p:nvSpPr>
        <p:spPr>
          <a:xfrm>
            <a:off x="360854" y="692696"/>
            <a:ext cx="11485848" cy="4685065"/>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小明同学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探究并联电路的电压关系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的实验电路如图甲所示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）小明根据图甲连接好电路，并将电压表连入电路中，闭合开关，电压表示数如图乙所示，为了使读数更准确，接下来他应该怎么做？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751390" y="4815736"/>
            <a:ext cx="2659702" cy="461665"/>
          </a:xfrm>
          <a:prstGeom prst="rect">
            <a:avLst/>
          </a:prstGeom>
        </p:spPr>
        <p:txBody>
          <a:bodyPr wrap="none">
            <a:spAutoFit/>
          </a:bodyPr>
          <a:lstStyle/>
          <a:p>
            <a:r>
              <a:rPr lang="zh-CN" altLang="zh-CN" sz="2400">
                <a:cs typeface="Times New Roman" panose="02020603050405020304" pitchFamily="18" charset="0"/>
              </a:rPr>
              <a:t>换用小的测量范围</a:t>
            </a:r>
            <a:endParaRPr lang="zh-CN" altLang="en-US"/>
          </a:p>
        </p:txBody>
      </p:sp>
      <p:pic>
        <p:nvPicPr>
          <p:cNvPr id="6" name="gyc343.jpg" descr="id:2147491848;FounderCES"/>
          <p:cNvPicPr/>
          <p:nvPr/>
        </p:nvPicPr>
        <p:blipFill>
          <a:blip r:embed="rId3"/>
          <a:stretch>
            <a:fillRect/>
          </a:stretch>
        </p:blipFill>
        <p:spPr>
          <a:xfrm>
            <a:off x="3358902" y="1500490"/>
            <a:ext cx="2239804" cy="2020119"/>
          </a:xfrm>
          <a:prstGeom prst="rect">
            <a:avLst/>
          </a:prstGeom>
        </p:spPr>
      </p:pic>
      <p:pic>
        <p:nvPicPr>
          <p:cNvPr id="7" name="gyc344.jpg" descr="id:2147491855;FounderCES"/>
          <p:cNvPicPr/>
          <p:nvPr/>
        </p:nvPicPr>
        <p:blipFill>
          <a:blip r:embed="rId4"/>
          <a:stretch>
            <a:fillRect/>
          </a:stretch>
        </p:blipFill>
        <p:spPr>
          <a:xfrm>
            <a:off x="5951190" y="1359352"/>
            <a:ext cx="2783493" cy="2161257"/>
          </a:xfrm>
          <a:prstGeom prst="rect">
            <a:avLst/>
          </a:prstGeom>
        </p:spPr>
      </p:pic>
      <p:sp>
        <p:nvSpPr>
          <p:cNvPr id="8" name="矩形 7"/>
          <p:cNvSpPr/>
          <p:nvPr/>
        </p:nvSpPr>
        <p:spPr>
          <a:xfrm>
            <a:off x="4234964" y="3520609"/>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p>
        </p:txBody>
      </p:sp>
      <p:sp>
        <p:nvSpPr>
          <p:cNvPr id="9" name="矩形 8"/>
          <p:cNvSpPr/>
          <p:nvPr/>
        </p:nvSpPr>
        <p:spPr>
          <a:xfrm>
            <a:off x="7099096" y="3520609"/>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pic>
        <p:nvPicPr>
          <p:cNvPr id="10"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60854" y="5311000"/>
            <a:ext cx="1137915" cy="543932"/>
          </a:xfrm>
          <a:prstGeom prst="rect">
            <a:avLst/>
          </a:prstGeom>
        </p:spPr>
      </p:pic>
      <p:sp>
        <p:nvSpPr>
          <p:cNvPr id="11" name="内容占位符 1"/>
          <p:cNvSpPr txBox="1"/>
          <p:nvPr/>
        </p:nvSpPr>
        <p:spPr bwMode="auto">
          <a:xfrm>
            <a:off x="360854" y="58772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如果电压表的指针偏转的角度较小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应该换用较小的测量范围继续实验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7473"/>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电压表示数如图乙所示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读数为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为了使读数更准确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接下来应该换用小的测量范围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4.jpg" descr="id:2147491855;FounderCES"/>
          <p:cNvPicPr/>
          <p:nvPr/>
        </p:nvPicPr>
        <p:blipFill>
          <a:blip r:embed="rId2"/>
          <a:stretch>
            <a:fillRect/>
          </a:stretch>
        </p:blipFill>
        <p:spPr>
          <a:xfrm>
            <a:off x="4511030" y="2707719"/>
            <a:ext cx="2783493" cy="2161257"/>
          </a:xfrm>
          <a:prstGeom prst="rect">
            <a:avLst/>
          </a:prstGeom>
        </p:spPr>
      </p:pic>
      <p:sp>
        <p:nvSpPr>
          <p:cNvPr id="4" name="矩形 3"/>
          <p:cNvSpPr/>
          <p:nvPr/>
        </p:nvSpPr>
        <p:spPr>
          <a:xfrm>
            <a:off x="5658936" y="4868976"/>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963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）小明完成第一次实验，并把数据记录在表中后，接下来他的操作是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78582" y="2203852"/>
              <a:ext cx="11233248" cy="1029082"/>
            </p:xfrm>
            <a:graphic>
              <a:graphicData uri="http://schemas.openxmlformats.org/drawingml/2006/table">
                <a:tbl>
                  <a:tblPr firstRow="1" firstCol="1" bandRow="1"/>
                  <a:tblGrid>
                    <a:gridCol w="3745165">
                      <a:extLst>
                        <a:ext uri="{9D8B030D-6E8A-4147-A177-3AD203B41FA5}">
                          <a16:colId xmlns:a16="http://schemas.microsoft.com/office/drawing/2014/main" val="20000"/>
                        </a:ext>
                      </a:extLst>
                    </a:gridCol>
                    <a:gridCol w="3745165">
                      <a:extLst>
                        <a:ext uri="{9D8B030D-6E8A-4147-A177-3AD203B41FA5}">
                          <a16:colId xmlns:a16="http://schemas.microsoft.com/office/drawing/2014/main" val="20001"/>
                        </a:ext>
                      </a:extLst>
                    </a:gridCol>
                    <a:gridCol w="3742918">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tabLst>
                              <a:tab pos="6210935" algn="l"/>
                            </a:tabLst>
                          </a:pPr>
                          <a14:m>
                            <m:oMath xmlns:m="http://schemas.openxmlformats.org/officeDocument/2006/math">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𝑈</m:t>
                                  </m:r>
                                </m:e>
                                <m:sub>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L</m:t>
                                      </m:r>
                                    </m:e>
                                    <m:sub>
                                      <m: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1</m:t>
                                      </m:r>
                                    </m:sub>
                                  </m:sSub>
                                </m:sub>
                              </m:sSub>
                            </m:oMath>
                          </a14:m>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14:m>
                            <m:oMath xmlns:m="http://schemas.openxmlformats.org/officeDocument/2006/math">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𝑈</m:t>
                                  </m:r>
                                </m:e>
                                <m:sub>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L</m:t>
                                      </m:r>
                                    </m:e>
                                    <m:sub>
                                      <m: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2</m:t>
                                      </m:r>
                                    </m:sub>
                                  </m:sSub>
                                </m:sub>
                              </m:sSub>
                            </m:oMath>
                          </a14:m>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电源</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3" name="表格 2"/>
              <p:cNvGraphicFramePr>
                <a:graphicFrameLocks noGrp="1"/>
              </p:cNvGraphicFramePr>
              <p:nvPr/>
            </p:nvGraphicFramePr>
            <p:xfrm>
              <a:off x="478582" y="2203852"/>
              <a:ext cx="11233248" cy="1029082"/>
            </p:xfrm>
            <a:graphic>
              <a:graphicData uri="http://schemas.openxmlformats.org/drawingml/2006/table">
                <a:tbl>
                  <a:tblPr firstRow="1" firstCol="1" bandRow="1"/>
                  <a:tblGrid>
                    <a:gridCol w="3745165"/>
                    <a:gridCol w="3745165"/>
                    <a:gridCol w="3742918"/>
                  </a:tblGrid>
                  <a:tr h="557530">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blipFill>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电源</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19" name="矩形 18"/>
          <p:cNvSpPr/>
          <p:nvPr/>
        </p:nvSpPr>
        <p:spPr>
          <a:xfrm>
            <a:off x="10046854" y="984296"/>
            <a:ext cx="2040943" cy="461665"/>
          </a:xfrm>
          <a:prstGeom prst="rect">
            <a:avLst/>
          </a:prstGeom>
        </p:spPr>
        <p:txBody>
          <a:bodyPr wrap="none">
            <a:spAutoFit/>
          </a:bodyPr>
          <a:lstStyle/>
          <a:p>
            <a:r>
              <a:rPr lang="zh-CN" altLang="zh-CN" sz="2400">
                <a:cs typeface="Times New Roman" panose="02020603050405020304" pitchFamily="18" charset="0"/>
              </a:rPr>
              <a:t>换用规格不　</a:t>
            </a:r>
            <a:endParaRPr lang="zh-CN" altLang="en-US"/>
          </a:p>
        </p:txBody>
      </p:sp>
      <p:sp>
        <p:nvSpPr>
          <p:cNvPr id="21" name="矩形 20"/>
          <p:cNvSpPr/>
          <p:nvPr/>
        </p:nvSpPr>
        <p:spPr>
          <a:xfrm>
            <a:off x="393486" y="1503666"/>
            <a:ext cx="4515980" cy="461665"/>
          </a:xfrm>
          <a:prstGeom prst="rect">
            <a:avLst/>
          </a:prstGeom>
        </p:spPr>
        <p:txBody>
          <a:bodyPr wrap="none">
            <a:spAutoFit/>
          </a:bodyPr>
          <a:lstStyle/>
          <a:p>
            <a:r>
              <a:rPr lang="zh-CN" altLang="zh-CN" sz="2400">
                <a:cs typeface="Times New Roman" panose="02020603050405020304" pitchFamily="18" charset="0"/>
              </a:rPr>
              <a:t>同的灯泡，重复前面的实验两次</a:t>
            </a:r>
            <a:endParaRPr lang="zh-CN" altLang="en-US"/>
          </a:p>
        </p:txBody>
      </p:sp>
      <p:pic>
        <p:nvPicPr>
          <p:cNvPr id="22"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60854" y="3445370"/>
            <a:ext cx="1137915" cy="543932"/>
          </a:xfrm>
          <a:prstGeom prst="rect">
            <a:avLst/>
          </a:prstGeom>
        </p:spPr>
      </p:pic>
      <p:sp>
        <p:nvSpPr>
          <p:cNvPr id="23" name="内容占位符 1"/>
          <p:cNvSpPr txBox="1"/>
          <p:nvPr/>
        </p:nvSpPr>
        <p:spPr bwMode="auto">
          <a:xfrm>
            <a:off x="354415" y="4011642"/>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为了让实验结论具有普遍性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应该换用规格不同的灯泡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重复前面的实验两次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4" name="内容占位符 1"/>
          <p:cNvSpPr>
            <a:spLocks noGrp="1"/>
          </p:cNvSpPr>
          <p:nvPr/>
        </p:nvSpPr>
        <p:spPr>
          <a:xfrm>
            <a:off x="416099" y="4747890"/>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小明完成第一次实验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并把数据记录在表中后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接下来他的操作是换用规格不同的灯泡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重复前面的实验两次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P spid="4" grpId="0"/>
      <p:bldP spid="4"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5895"/>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）在纠正了上面实验中的问题后，小明继续探究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并联电路中的电流关系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处安装电流表并闭合开关后，电流表示数为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，小明猜想：电流经过用电器后，大小应该有所衰减，为了验证这条猜想，他下一步应该将电流表安装在图甲中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，即证明他的猜想是错误的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7" name="表格 6"/>
              <p:cNvGraphicFramePr>
                <a:graphicFrameLocks noGrp="1"/>
              </p:cNvGraphicFramePr>
              <p:nvPr/>
            </p:nvGraphicFramePr>
            <p:xfrm>
              <a:off x="1411397" y="3204000"/>
              <a:ext cx="3960441" cy="1029082"/>
            </p:xfrm>
            <a:graphic>
              <a:graphicData uri="http://schemas.openxmlformats.org/drawingml/2006/table">
                <a:tbl>
                  <a:tblPr firstRow="1" firstCol="1" bandRow="1"/>
                  <a:tblGrid>
                    <a:gridCol w="1320411">
                      <a:extLst>
                        <a:ext uri="{9D8B030D-6E8A-4147-A177-3AD203B41FA5}">
                          <a16:colId xmlns:a16="http://schemas.microsoft.com/office/drawing/2014/main" val="20000"/>
                        </a:ext>
                      </a:extLst>
                    </a:gridCol>
                    <a:gridCol w="1320411">
                      <a:extLst>
                        <a:ext uri="{9D8B030D-6E8A-4147-A177-3AD203B41FA5}">
                          <a16:colId xmlns:a16="http://schemas.microsoft.com/office/drawing/2014/main" val="20001"/>
                        </a:ext>
                      </a:extLst>
                    </a:gridCol>
                    <a:gridCol w="1319619">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tabLst>
                              <a:tab pos="6210935" algn="l"/>
                            </a:tabLst>
                          </a:pPr>
                          <a14:m>
                            <m:oMath xmlns:m="http://schemas.openxmlformats.org/officeDocument/2006/math">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𝑈</m:t>
                                  </m:r>
                                </m:e>
                                <m:sub>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L</m:t>
                                      </m:r>
                                    </m:e>
                                    <m:sub>
                                      <m: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1</m:t>
                                      </m:r>
                                    </m:sub>
                                  </m:sSub>
                                </m:sub>
                              </m:sSub>
                            </m:oMath>
                          </a14:m>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14:m>
                            <m:oMath xmlns:m="http://schemas.openxmlformats.org/officeDocument/2006/math">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𝑈</m:t>
                                  </m:r>
                                </m:e>
                                <m:sub>
                                  <m:sSub>
                                    <m:sSubPr>
                                      <m:ctrlPr>
                                        <a:rPr lang="zh-CN" sz="24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L</m:t>
                                      </m:r>
                                    </m:e>
                                    <m:sub>
                                      <m:r>
                                        <a:rPr lang="en-US" sz="24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2</m:t>
                                      </m:r>
                                    </m:sub>
                                  </m:sSub>
                                </m:sub>
                              </m:sSub>
                            </m:oMath>
                          </a14:m>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电源</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7" name="表格 6"/>
              <p:cNvGraphicFramePr>
                <a:graphicFrameLocks noGrp="1"/>
              </p:cNvGraphicFramePr>
              <p:nvPr/>
            </p:nvGraphicFramePr>
            <p:xfrm>
              <a:off x="1411397" y="3204000"/>
              <a:ext cx="3960441" cy="1029082"/>
            </p:xfrm>
            <a:graphic>
              <a:graphicData uri="http://schemas.openxmlformats.org/drawingml/2006/table">
                <a:tbl>
                  <a:tblPr firstRow="1" firstCol="1" bandRow="1"/>
                  <a:tblGrid>
                    <a:gridCol w="1320411"/>
                    <a:gridCol w="1320411"/>
                    <a:gridCol w="1319619"/>
                  </a:tblGrid>
                  <a:tr h="557530">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blipFill>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电源</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r>
                  <a:tr h="0">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pic>
        <p:nvPicPr>
          <p:cNvPr id="8" name="gyc343.jpg" descr="id:2147491848;FounderCES"/>
          <p:cNvPicPr/>
          <p:nvPr/>
        </p:nvPicPr>
        <p:blipFill>
          <a:blip r:embed="rId3"/>
          <a:stretch>
            <a:fillRect/>
          </a:stretch>
        </p:blipFill>
        <p:spPr>
          <a:xfrm>
            <a:off x="6452870" y="2845435"/>
            <a:ext cx="2152650" cy="2088515"/>
          </a:xfrm>
          <a:prstGeom prst="rect">
            <a:avLst/>
          </a:prstGeom>
        </p:spPr>
      </p:pic>
      <p:pic>
        <p:nvPicPr>
          <p:cNvPr id="9" name="gyc344.jpg" descr="id:2147491855;FounderCES"/>
          <p:cNvPicPr/>
          <p:nvPr/>
        </p:nvPicPr>
        <p:blipFill>
          <a:blip r:embed="rId4"/>
          <a:stretch>
            <a:fillRect/>
          </a:stretch>
        </p:blipFill>
        <p:spPr>
          <a:xfrm>
            <a:off x="9044940" y="3000375"/>
            <a:ext cx="2251710" cy="1889760"/>
          </a:xfrm>
          <a:prstGeom prst="rect">
            <a:avLst/>
          </a:prstGeom>
        </p:spPr>
      </p:pic>
      <p:sp>
        <p:nvSpPr>
          <p:cNvPr id="10" name="矩形 9"/>
          <p:cNvSpPr/>
          <p:nvPr/>
        </p:nvSpPr>
        <p:spPr>
          <a:xfrm>
            <a:off x="7244240" y="4848643"/>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1" name="矩形 10"/>
          <p:cNvSpPr/>
          <p:nvPr/>
        </p:nvSpPr>
        <p:spPr>
          <a:xfrm>
            <a:off x="9964862" y="4848643"/>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3" name="矩形 12"/>
          <p:cNvSpPr/>
          <p:nvPr/>
        </p:nvSpPr>
        <p:spPr>
          <a:xfrm>
            <a:off x="11295554" y="1908615"/>
            <a:ext cx="407484" cy="461665"/>
          </a:xfrm>
          <a:prstGeom prst="rect">
            <a:avLst/>
          </a:prstGeom>
        </p:spPr>
        <p:txBody>
          <a:bodyPr wrap="none">
            <a:spAutoFit/>
          </a:bodyPr>
          <a:lstStyle/>
          <a:p>
            <a:r>
              <a:rPr lang="en-US" altLang="zh-CN" sz="2400" i="1"/>
              <a:t>D</a:t>
            </a:r>
            <a:endParaRPr lang="zh-CN" altLang="en-US"/>
          </a:p>
        </p:txBody>
      </p:sp>
      <p:sp>
        <p:nvSpPr>
          <p:cNvPr id="15" name="矩形 14"/>
          <p:cNvSpPr/>
          <p:nvPr/>
        </p:nvSpPr>
        <p:spPr>
          <a:xfrm>
            <a:off x="1470767" y="2406355"/>
            <a:ext cx="2040943" cy="461665"/>
          </a:xfrm>
          <a:prstGeom prst="rect">
            <a:avLst/>
          </a:prstGeom>
        </p:spPr>
        <p:txBody>
          <a:bodyPr wrap="none">
            <a:spAutoFit/>
          </a:bodyPr>
          <a:lstStyle/>
          <a:p>
            <a:r>
              <a:rPr lang="zh-CN" altLang="zh-CN" sz="2400">
                <a:cs typeface="Times New Roman" panose="02020603050405020304" pitchFamily="18" charset="0"/>
              </a:rPr>
              <a:t>电流大小不变</a:t>
            </a:r>
            <a:endParaRPr lang="zh-CN" altLang="en-US"/>
          </a:p>
        </p:txBody>
      </p:sp>
      <p:sp>
        <p:nvSpPr>
          <p:cNvPr id="17" name="内容占位符 1"/>
          <p:cNvSpPr txBox="1"/>
          <p:nvPr/>
        </p:nvSpPr>
        <p:spPr bwMode="auto">
          <a:xfrm>
            <a:off x="369570" y="4941570"/>
            <a:ext cx="525970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串联电路的电流处处相等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2"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60854" y="4409805"/>
            <a:ext cx="1137915" cy="543932"/>
          </a:xfrm>
          <a:prstGeom prst="rect">
            <a:avLst/>
          </a:prstGeom>
        </p:spPr>
      </p:pic>
      <p:sp>
        <p:nvSpPr>
          <p:cNvPr id="3" name="内容占位符 1"/>
          <p:cNvSpPr>
            <a:spLocks noGrp="1"/>
          </p:cNvSpPr>
          <p:nvPr/>
        </p:nvSpPr>
        <p:spPr>
          <a:xfrm>
            <a:off x="360854" y="5537145"/>
            <a:ext cx="11485848" cy="113024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为了验证这条猜想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他下一步应该将电流表安装在图甲中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看到电流大小不变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即证明他的猜想是错误的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3" grpId="0"/>
      <p:bldP spid="3"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）当他把电流表接到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处时，刚读完数，仅有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突然熄灭，此时电流表的读数会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3.jpg" descr="id:2147491848;FounderCES"/>
          <p:cNvPicPr/>
          <p:nvPr/>
        </p:nvPicPr>
        <p:blipFill>
          <a:blip r:embed="rId2"/>
          <a:stretch>
            <a:fillRect/>
          </a:stretch>
        </p:blipFill>
        <p:spPr>
          <a:xfrm>
            <a:off x="3502918" y="2038872"/>
            <a:ext cx="2239804" cy="2020119"/>
          </a:xfrm>
          <a:prstGeom prst="rect">
            <a:avLst/>
          </a:prstGeom>
        </p:spPr>
      </p:pic>
      <p:pic>
        <p:nvPicPr>
          <p:cNvPr id="4" name="gyc344.jpg" descr="id:2147491855;FounderCES"/>
          <p:cNvPicPr/>
          <p:nvPr/>
        </p:nvPicPr>
        <p:blipFill>
          <a:blip r:embed="rId3"/>
          <a:stretch>
            <a:fillRect/>
          </a:stretch>
        </p:blipFill>
        <p:spPr>
          <a:xfrm>
            <a:off x="6095206" y="1897734"/>
            <a:ext cx="2783493" cy="2161257"/>
          </a:xfrm>
          <a:prstGeom prst="rect">
            <a:avLst/>
          </a:prstGeom>
        </p:spPr>
      </p:pic>
      <p:sp>
        <p:nvSpPr>
          <p:cNvPr id="6" name="矩形 5"/>
          <p:cNvSpPr/>
          <p:nvPr/>
        </p:nvSpPr>
        <p:spPr>
          <a:xfrm>
            <a:off x="4378980" y="4058991"/>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7243112" y="4058991"/>
            <a:ext cx="487680" cy="645160"/>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622598" y="1273742"/>
            <a:ext cx="803425"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减小</a:t>
            </a:r>
            <a:endParaRPr lang="zh-CN" altLang="zh-CN" sz="1200">
              <a:solidFill>
                <a:srgbClr val="000000"/>
              </a:solidFill>
              <a:cs typeface="Times New Roman" panose="02020603050405020304" pitchFamily="18" charset="0"/>
            </a:endParaRPr>
          </a:p>
        </p:txBody>
      </p:sp>
      <p:pic>
        <p:nvPicPr>
          <p:cNvPr id="11"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65432" y="4296979"/>
            <a:ext cx="1137915" cy="543932"/>
          </a:xfrm>
          <a:prstGeom prst="rect">
            <a:avLst/>
          </a:prstGeom>
        </p:spPr>
      </p:pic>
      <p:sp>
        <p:nvSpPr>
          <p:cNvPr id="12" name="内容占位符 1"/>
          <p:cNvSpPr txBox="1"/>
          <p:nvPr/>
        </p:nvSpPr>
        <p:spPr bwMode="auto">
          <a:xfrm>
            <a:off x="360854" y="479765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干路中的电流等于各个支路的电流之和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3" name="内容占位符 1"/>
          <p:cNvSpPr txBox="1"/>
          <p:nvPr/>
        </p:nvSpPr>
        <p:spPr bwMode="auto">
          <a:xfrm>
            <a:off x="360854" y="542596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当他把电流表接到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刚读完数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仅有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突然熄灭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其所在支路断路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因为干路中的电流大于支路中的电流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所以电流表的读数会减小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4131067"/>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）探究串联电路中电压的规律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）根据如图甲所示的电路图，用笔画线代替导线将如图乙所示电路连接完整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60854" y="842831"/>
            <a:ext cx="1658651" cy="479537"/>
          </a:xfrm>
          <a:prstGeom prst="rect">
            <a:avLst/>
          </a:prstGeom>
        </p:spPr>
      </p:pic>
      <p:pic>
        <p:nvPicPr>
          <p:cNvPr id="4" name="gyc345.jpg" descr="id:2147491876;FounderCES"/>
          <p:cNvPicPr/>
          <p:nvPr/>
        </p:nvPicPr>
        <p:blipFill>
          <a:blip r:embed="rId3"/>
          <a:stretch>
            <a:fillRect/>
          </a:stretch>
        </p:blipFill>
        <p:spPr>
          <a:xfrm>
            <a:off x="1881348" y="2346553"/>
            <a:ext cx="1611788" cy="1587778"/>
          </a:xfrm>
          <a:prstGeom prst="rect">
            <a:avLst/>
          </a:prstGeom>
        </p:spPr>
      </p:pic>
      <p:pic>
        <p:nvPicPr>
          <p:cNvPr id="5" name="gyc346.jpg" descr="id:2147491883;FounderCES"/>
          <p:cNvPicPr/>
          <p:nvPr/>
        </p:nvPicPr>
        <p:blipFill>
          <a:blip r:embed="rId4"/>
          <a:stretch>
            <a:fillRect/>
          </a:stretch>
        </p:blipFill>
        <p:spPr>
          <a:xfrm>
            <a:off x="4727054" y="2012879"/>
            <a:ext cx="2016224" cy="1921452"/>
          </a:xfrm>
          <a:prstGeom prst="rect">
            <a:avLst/>
          </a:prstGeom>
        </p:spPr>
      </p:pic>
      <p:pic>
        <p:nvPicPr>
          <p:cNvPr id="6" name="gyc347.jpg" descr="id:2147491890;FounderCES"/>
          <p:cNvPicPr/>
          <p:nvPr/>
        </p:nvPicPr>
        <p:blipFill>
          <a:blip r:embed="rId5"/>
          <a:stretch>
            <a:fillRect/>
          </a:stretch>
        </p:blipFill>
        <p:spPr>
          <a:xfrm>
            <a:off x="7607374" y="2096016"/>
            <a:ext cx="2364443" cy="1838315"/>
          </a:xfrm>
          <a:prstGeom prst="rect">
            <a:avLst/>
          </a:prstGeom>
        </p:spPr>
      </p:pic>
      <p:sp>
        <p:nvSpPr>
          <p:cNvPr id="8" name="矩形 7"/>
          <p:cNvSpPr/>
          <p:nvPr/>
        </p:nvSpPr>
        <p:spPr>
          <a:xfrm>
            <a:off x="2440219"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2" name="矩形 11"/>
          <p:cNvSpPr/>
          <p:nvPr/>
        </p:nvSpPr>
        <p:spPr>
          <a:xfrm>
            <a:off x="5601160"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4" name="矩形 13"/>
          <p:cNvSpPr/>
          <p:nvPr/>
        </p:nvSpPr>
        <p:spPr>
          <a:xfrm>
            <a:off x="8476908"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6" name="矩形 15"/>
          <p:cNvSpPr/>
          <p:nvPr/>
        </p:nvSpPr>
        <p:spPr>
          <a:xfrm>
            <a:off x="5060147" y="422108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413186" y="5438596"/>
            <a:ext cx="1731564" cy="461665"/>
          </a:xfrm>
          <a:prstGeom prst="rect">
            <a:avLst/>
          </a:prstGeom>
        </p:spPr>
        <p:txBody>
          <a:bodyPr wrap="none">
            <a:spAutoFit/>
          </a:bodyPr>
          <a:lstStyle/>
          <a:p>
            <a:r>
              <a:rPr lang="zh-CN" altLang="zh-CN" sz="2400">
                <a:cs typeface="Times New Roman" panose="02020603050405020304" pitchFamily="18" charset="0"/>
              </a:rPr>
              <a:t>如图所示　</a:t>
            </a:r>
            <a:endParaRPr lang="zh-CN" altLang="en-US"/>
          </a:p>
        </p:txBody>
      </p:sp>
      <p:pic>
        <p:nvPicPr>
          <p:cNvPr id="13" name="gyc351.jpg" descr="id:2147493756;FounderCES"/>
          <p:cNvPicPr/>
          <p:nvPr/>
        </p:nvPicPr>
        <p:blipFill>
          <a:blip r:embed="rId6"/>
          <a:stretch>
            <a:fillRect/>
          </a:stretch>
        </p:blipFill>
        <p:spPr>
          <a:xfrm>
            <a:off x="4762683" y="1999523"/>
            <a:ext cx="2033236" cy="1934808"/>
          </a:xfrm>
          <a:prstGeom prst="rect">
            <a:avLst/>
          </a:prstGeom>
        </p:spPr>
      </p:pic>
      <p:sp>
        <p:nvSpPr>
          <p:cNvPr id="15" name="内容占位符 1"/>
          <p:cNvSpPr txBox="1"/>
          <p:nvPr/>
        </p:nvSpPr>
        <p:spPr bwMode="auto">
          <a:xfrm>
            <a:off x="369734" y="585332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根据如题图甲所示的电路图，两灯泡串联，电压表测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lvl="0"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）连接电路时，开关应处于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正确连接电路后，闭合开关，若灯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5.jpg" descr="id:2147491876;FounderCES"/>
          <p:cNvPicPr/>
          <p:nvPr/>
        </p:nvPicPr>
        <p:blipFill>
          <a:blip r:embed="rId2"/>
          <a:stretch>
            <a:fillRect/>
          </a:stretch>
        </p:blipFill>
        <p:spPr>
          <a:xfrm>
            <a:off x="1881348" y="2346553"/>
            <a:ext cx="1611788" cy="1587778"/>
          </a:xfrm>
          <a:prstGeom prst="rect">
            <a:avLst/>
          </a:prstGeom>
        </p:spPr>
      </p:pic>
      <p:pic>
        <p:nvPicPr>
          <p:cNvPr id="5" name="gyc347.jpg" descr="id:2147491890;FounderCES"/>
          <p:cNvPicPr/>
          <p:nvPr/>
        </p:nvPicPr>
        <p:blipFill>
          <a:blip r:embed="rId3"/>
          <a:stretch>
            <a:fillRect/>
          </a:stretch>
        </p:blipFill>
        <p:spPr>
          <a:xfrm>
            <a:off x="7607374" y="2096016"/>
            <a:ext cx="2364443" cy="1838315"/>
          </a:xfrm>
          <a:prstGeom prst="rect">
            <a:avLst/>
          </a:prstGeom>
        </p:spPr>
      </p:pic>
      <p:sp>
        <p:nvSpPr>
          <p:cNvPr id="6" name="矩形 5"/>
          <p:cNvSpPr/>
          <p:nvPr/>
        </p:nvSpPr>
        <p:spPr>
          <a:xfrm>
            <a:off x="2440219"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601160"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476908" y="378904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5060147" y="422108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1" name="矩形 10"/>
          <p:cNvSpPr/>
          <p:nvPr/>
        </p:nvSpPr>
        <p:spPr>
          <a:xfrm>
            <a:off x="4797758" y="805618"/>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3" name="矩形 12"/>
          <p:cNvSpPr/>
          <p:nvPr/>
        </p:nvSpPr>
        <p:spPr>
          <a:xfrm>
            <a:off x="2288792" y="1368101"/>
            <a:ext cx="494046" cy="461665"/>
          </a:xfrm>
          <a:prstGeom prst="rect">
            <a:avLst/>
          </a:prstGeom>
        </p:spPr>
        <p:txBody>
          <a:bodyPr wrap="none">
            <a:spAutoFit/>
          </a:bodyPr>
          <a:lstStyle/>
          <a:p>
            <a:r>
              <a:rPr lang="zh-CN" altLang="zh-CN" sz="2400">
                <a:cs typeface="Times New Roman" panose="02020603050405020304" pitchFamily="18" charset="0"/>
              </a:rPr>
              <a:t>无</a:t>
            </a:r>
            <a:endParaRPr lang="zh-CN" altLang="en-US"/>
          </a:p>
        </p:txBody>
      </p:sp>
      <p:sp>
        <p:nvSpPr>
          <p:cNvPr id="14" name="内容占位符 1"/>
          <p:cNvSpPr txBox="1"/>
          <p:nvPr/>
        </p:nvSpPr>
        <p:spPr bwMode="auto">
          <a:xfrm>
            <a:off x="366992" y="472514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为了保护电路，在连接电路时，开关应处于断开状态；正确连接电路后，闭合开关，若灯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两端无电压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5" name="gyc351.jpg" descr="id:2147493756;FounderCES"/>
          <p:cNvPicPr/>
          <p:nvPr/>
        </p:nvPicPr>
        <p:blipFill>
          <a:blip r:embed="rId4"/>
          <a:stretch>
            <a:fillRect/>
          </a:stretch>
        </p:blipFill>
        <p:spPr>
          <a:xfrm>
            <a:off x="4797758" y="1999523"/>
            <a:ext cx="2033236" cy="19348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65109" y="926304"/>
            <a:ext cx="637609" cy="360040"/>
          </a:xfrm>
          <a:prstGeom prst="rect">
            <a:avLst/>
          </a:prstGeom>
        </p:spPr>
      </p:pic>
      <p:sp>
        <p:nvSpPr>
          <p:cNvPr id="2" name="内容占位符 1"/>
          <p:cNvSpPr>
            <a:spLocks noGrp="1"/>
          </p:cNvSpPr>
          <p:nvPr>
            <p:ph idx="1"/>
          </p:nvPr>
        </p:nvSpPr>
        <p:spPr>
          <a:xfrm>
            <a:off x="360854" y="746120"/>
            <a:ext cx="11485848" cy="1667764"/>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东营中考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）如图所示，电源电压不变，闭合开关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都发光，一段时间后，其中一个灯泡突然熄灭，而电压表示数不变，电流表示数几乎为零，由此判断发生故障的原因可能是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6" name="gyc332.jpg" descr="id:2147491349;FounderCES"/>
          <p:cNvPicPr/>
          <p:nvPr/>
        </p:nvPicPr>
        <p:blipFill>
          <a:blip r:embed="rId3"/>
          <a:stretch>
            <a:fillRect/>
          </a:stretch>
        </p:blipFill>
        <p:spPr>
          <a:xfrm>
            <a:off x="4511030" y="2444380"/>
            <a:ext cx="2808312" cy="1853878"/>
          </a:xfrm>
          <a:prstGeom prst="rect">
            <a:avLst/>
          </a:prstGeom>
        </p:spPr>
      </p:pic>
      <p:sp>
        <p:nvSpPr>
          <p:cNvPr id="7" name="矩形 6"/>
          <p:cNvSpPr/>
          <p:nvPr/>
        </p:nvSpPr>
        <p:spPr>
          <a:xfrm>
            <a:off x="5385961" y="1888784"/>
            <a:ext cx="1111202" cy="461665"/>
          </a:xfrm>
          <a:prstGeom prst="rect">
            <a:avLst/>
          </a:prstGeom>
        </p:spPr>
        <p:txBody>
          <a:bodyPr wrap="none">
            <a:spAutoFit/>
          </a:bodyPr>
          <a:lstStyle/>
          <a:p>
            <a:r>
              <a:rPr lang="en-US" altLang="zh-CN" sz="2400"/>
              <a:t>L</a:t>
            </a:r>
            <a:r>
              <a:rPr lang="en-US" altLang="zh-CN" sz="2400" baseline="-25000"/>
              <a:t>2</a:t>
            </a:r>
            <a:r>
              <a:rPr lang="zh-CN" altLang="zh-CN" sz="2400">
                <a:cs typeface="Times New Roman" panose="02020603050405020304" pitchFamily="18" charset="0"/>
              </a:rPr>
              <a:t>断路</a:t>
            </a:r>
            <a:endParaRPr lang="zh-CN" altLang="en-US"/>
          </a:p>
        </p:txBody>
      </p:sp>
      <p:sp>
        <p:nvSpPr>
          <p:cNvPr id="8" name="内容占位符 1"/>
          <p:cNvSpPr txBox="1"/>
          <p:nvPr/>
        </p:nvSpPr>
        <p:spPr bwMode="auto">
          <a:xfrm>
            <a:off x="337612" y="433729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并联，电流表测通过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一段时间后，其中一个灯泡突然熄灭，即另一个灯泡仍能工作，说明电路故障为某处断路；电压表示数不变，说明电压表两接线柱到电源两极的电路是通路，电流表示数几乎为零，则发生故障的原因可能是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3755"/>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）用电压表分别测出电压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时，电压表的示数如图丙所示，示数为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接着更换不同规格的灯泡并多次实验，数据记录如表所示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1985811"/>
          <a:ext cx="5688632" cy="2476629"/>
        </p:xfrm>
        <a:graphic>
          <a:graphicData uri="http://schemas.openxmlformats.org/drawingml/2006/table">
            <a:tbl>
              <a:tblPr firstRow="1" firstCol="1" bandRow="1"/>
              <a:tblGrid>
                <a:gridCol w="875087">
                  <a:extLst>
                    <a:ext uri="{9D8B030D-6E8A-4147-A177-3AD203B41FA5}">
                      <a16:colId xmlns:a16="http://schemas.microsoft.com/office/drawing/2014/main" val="20000"/>
                    </a:ext>
                  </a:extLst>
                </a:gridCol>
                <a:gridCol w="1604515">
                  <a:extLst>
                    <a:ext uri="{9D8B030D-6E8A-4147-A177-3AD203B41FA5}">
                      <a16:colId xmlns:a16="http://schemas.microsoft.com/office/drawing/2014/main" val="20001"/>
                    </a:ext>
                  </a:extLst>
                </a:gridCol>
                <a:gridCol w="1604515">
                  <a:extLst>
                    <a:ext uri="{9D8B030D-6E8A-4147-A177-3AD203B41FA5}">
                      <a16:colId xmlns:a16="http://schemas.microsoft.com/office/drawing/2014/main" val="20002"/>
                    </a:ext>
                  </a:extLst>
                </a:gridCol>
                <a:gridCol w="1604515">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endPar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 name="gyc345.jpg" descr="id:2147491876;FounderCES"/>
          <p:cNvPicPr/>
          <p:nvPr/>
        </p:nvPicPr>
        <p:blipFill>
          <a:blip r:embed="rId2"/>
          <a:stretch>
            <a:fillRect/>
          </a:stretch>
        </p:blipFill>
        <p:spPr>
          <a:xfrm>
            <a:off x="6481192" y="2423393"/>
            <a:ext cx="1388966" cy="1368275"/>
          </a:xfrm>
          <a:prstGeom prst="rect">
            <a:avLst/>
          </a:prstGeom>
        </p:spPr>
      </p:pic>
      <p:pic>
        <p:nvPicPr>
          <p:cNvPr id="6" name="gyc347.jpg" descr="id:2147491890;FounderCES"/>
          <p:cNvPicPr/>
          <p:nvPr/>
        </p:nvPicPr>
        <p:blipFill>
          <a:blip r:embed="rId3"/>
          <a:stretch>
            <a:fillRect/>
          </a:stretch>
        </p:blipFill>
        <p:spPr>
          <a:xfrm>
            <a:off x="9892218" y="2168024"/>
            <a:ext cx="2037569" cy="1584176"/>
          </a:xfrm>
          <a:prstGeom prst="rect">
            <a:avLst/>
          </a:prstGeom>
        </p:spPr>
      </p:pic>
      <p:sp>
        <p:nvSpPr>
          <p:cNvPr id="7" name="矩形 6"/>
          <p:cNvSpPr/>
          <p:nvPr/>
        </p:nvSpPr>
        <p:spPr>
          <a:xfrm>
            <a:off x="6896400"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8732247"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10587644"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8137080" y="417431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2017126" y="1268760"/>
            <a:ext cx="569387"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1.2</a:t>
            </a:r>
            <a:endParaRPr lang="zh-CN" altLang="zh-CN" sz="1200">
              <a:solidFill>
                <a:srgbClr val="000000"/>
              </a:solidFill>
              <a:cs typeface="Times New Roman" panose="02020603050405020304" pitchFamily="18" charset="0"/>
            </a:endParaRPr>
          </a:p>
        </p:txBody>
      </p:sp>
      <p:sp>
        <p:nvSpPr>
          <p:cNvPr id="13" name="内容占位符 1"/>
          <p:cNvSpPr txBox="1"/>
          <p:nvPr/>
        </p:nvSpPr>
        <p:spPr bwMode="auto">
          <a:xfrm>
            <a:off x="352282" y="47251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如题图丙所示，电压表选用小的测量范围，分度值为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gyc351.jpg" descr="id:2147493756;FounderCES"/>
          <p:cNvPicPr/>
          <p:nvPr/>
        </p:nvPicPr>
        <p:blipFill>
          <a:blip r:embed="rId4"/>
          <a:stretch>
            <a:fillRect/>
          </a:stretch>
        </p:blipFill>
        <p:spPr>
          <a:xfrm>
            <a:off x="8131708" y="2211514"/>
            <a:ext cx="1750500" cy="16657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98880"/>
          </a:xfrm>
        </p:spPr>
        <p:txBody>
          <a:bodyPr/>
          <a:lstStyle/>
          <a:p>
            <a:pPr lvl="0"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分析表中数据，得到初步结论：串联电路两端的总电压等于各部分电路两端电压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1985811"/>
          <a:ext cx="5688632" cy="2476629"/>
        </p:xfrm>
        <a:graphic>
          <a:graphicData uri="http://schemas.openxmlformats.org/drawingml/2006/table">
            <a:tbl>
              <a:tblPr firstRow="1" firstCol="1" bandRow="1"/>
              <a:tblGrid>
                <a:gridCol w="875087">
                  <a:extLst>
                    <a:ext uri="{9D8B030D-6E8A-4147-A177-3AD203B41FA5}">
                      <a16:colId xmlns:a16="http://schemas.microsoft.com/office/drawing/2014/main" val="20000"/>
                    </a:ext>
                  </a:extLst>
                </a:gridCol>
                <a:gridCol w="1604515">
                  <a:extLst>
                    <a:ext uri="{9D8B030D-6E8A-4147-A177-3AD203B41FA5}">
                      <a16:colId xmlns:a16="http://schemas.microsoft.com/office/drawing/2014/main" val="20001"/>
                    </a:ext>
                  </a:extLst>
                </a:gridCol>
                <a:gridCol w="1604515">
                  <a:extLst>
                    <a:ext uri="{9D8B030D-6E8A-4147-A177-3AD203B41FA5}">
                      <a16:colId xmlns:a16="http://schemas.microsoft.com/office/drawing/2014/main" val="20002"/>
                    </a:ext>
                  </a:extLst>
                </a:gridCol>
                <a:gridCol w="1604515">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endPar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 name="gyc345.jpg" descr="id:2147491876;FounderCES"/>
          <p:cNvPicPr/>
          <p:nvPr/>
        </p:nvPicPr>
        <p:blipFill>
          <a:blip r:embed="rId2"/>
          <a:stretch>
            <a:fillRect/>
          </a:stretch>
        </p:blipFill>
        <p:spPr>
          <a:xfrm>
            <a:off x="6481192" y="2423393"/>
            <a:ext cx="1388966" cy="1368275"/>
          </a:xfrm>
          <a:prstGeom prst="rect">
            <a:avLst/>
          </a:prstGeom>
        </p:spPr>
      </p:pic>
      <p:pic>
        <p:nvPicPr>
          <p:cNvPr id="6" name="gyc347.jpg" descr="id:2147491890;FounderCES"/>
          <p:cNvPicPr/>
          <p:nvPr/>
        </p:nvPicPr>
        <p:blipFill>
          <a:blip r:embed="rId3"/>
          <a:stretch>
            <a:fillRect/>
          </a:stretch>
        </p:blipFill>
        <p:spPr>
          <a:xfrm>
            <a:off x="9892218" y="2168024"/>
            <a:ext cx="2037569" cy="1584176"/>
          </a:xfrm>
          <a:prstGeom prst="rect">
            <a:avLst/>
          </a:prstGeom>
        </p:spPr>
      </p:pic>
      <p:sp>
        <p:nvSpPr>
          <p:cNvPr id="7" name="矩形 6"/>
          <p:cNvSpPr/>
          <p:nvPr/>
        </p:nvSpPr>
        <p:spPr>
          <a:xfrm>
            <a:off x="6896400"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8732247"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10587644" y="37565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8137080" y="417431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795824" y="1368983"/>
            <a:ext cx="803425" cy="461665"/>
          </a:xfrm>
          <a:prstGeom prst="rect">
            <a:avLst/>
          </a:prstGeom>
        </p:spPr>
        <p:txBody>
          <a:bodyPr wrap="none">
            <a:spAutoFit/>
          </a:bodyPr>
          <a:lstStyle/>
          <a:p>
            <a:r>
              <a:rPr lang="zh-CN" altLang="zh-CN" sz="2400">
                <a:cs typeface="Times New Roman" panose="02020603050405020304" pitchFamily="18" charset="0"/>
              </a:rPr>
              <a:t>之和</a:t>
            </a:r>
            <a:endParaRPr lang="zh-CN" altLang="en-US"/>
          </a:p>
        </p:txBody>
      </p:sp>
      <p:sp>
        <p:nvSpPr>
          <p:cNvPr id="13" name="内容占位符 1"/>
          <p:cNvSpPr txBox="1"/>
          <p:nvPr/>
        </p:nvSpPr>
        <p:spPr bwMode="auto">
          <a:xfrm>
            <a:off x="352282"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分析表中数据可得出：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两端电压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之和，即串联电路中，电源两端电压等于各用电器两端电压之和；</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gyc351.jpg" descr="id:2147493756;FounderCES"/>
          <p:cNvPicPr/>
          <p:nvPr/>
        </p:nvPicPr>
        <p:blipFill>
          <a:blip r:embed="rId4"/>
          <a:stretch>
            <a:fillRect/>
          </a:stretch>
        </p:blipFill>
        <p:spPr>
          <a:xfrm>
            <a:off x="8104020" y="2127232"/>
            <a:ext cx="1750500" cy="16657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2455"/>
            <a:ext cx="11485848" cy="1198880"/>
          </a:xfrm>
        </p:spPr>
        <p:txBody>
          <a:bodyPr/>
          <a:lstStyle/>
          <a:p>
            <a:pPr lvl="0" hangingPunct="0">
              <a:spcAft>
                <a:spcPts val="0"/>
              </a:spcAft>
              <a:tabLst>
                <a:tab pos="621093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为使结论更具普遍性，小明将灯泡换成其他类型用电器并多次实验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此外，还可以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06574" y="2362146"/>
          <a:ext cx="5688632" cy="2476629"/>
        </p:xfrm>
        <a:graphic>
          <a:graphicData uri="http://schemas.openxmlformats.org/drawingml/2006/table">
            <a:tbl>
              <a:tblPr firstRow="1" firstCol="1" bandRow="1"/>
              <a:tblGrid>
                <a:gridCol w="875087">
                  <a:extLst>
                    <a:ext uri="{9D8B030D-6E8A-4147-A177-3AD203B41FA5}">
                      <a16:colId xmlns:a16="http://schemas.microsoft.com/office/drawing/2014/main" val="20000"/>
                    </a:ext>
                  </a:extLst>
                </a:gridCol>
                <a:gridCol w="1604515">
                  <a:extLst>
                    <a:ext uri="{9D8B030D-6E8A-4147-A177-3AD203B41FA5}">
                      <a16:colId xmlns:a16="http://schemas.microsoft.com/office/drawing/2014/main" val="20001"/>
                    </a:ext>
                  </a:extLst>
                </a:gridCol>
                <a:gridCol w="1604515">
                  <a:extLst>
                    <a:ext uri="{9D8B030D-6E8A-4147-A177-3AD203B41FA5}">
                      <a16:colId xmlns:a16="http://schemas.microsoft.com/office/drawing/2014/main" val="20002"/>
                    </a:ext>
                  </a:extLst>
                </a:gridCol>
                <a:gridCol w="1604515">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endParaRPr lang="en-US" alt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gyc345.jpg" descr="id:2147491876;FounderCES"/>
          <p:cNvPicPr/>
          <p:nvPr/>
        </p:nvPicPr>
        <p:blipFill>
          <a:blip r:embed="rId2"/>
          <a:stretch>
            <a:fillRect/>
          </a:stretch>
        </p:blipFill>
        <p:spPr>
          <a:xfrm>
            <a:off x="6409183" y="2799728"/>
            <a:ext cx="1388966" cy="1368275"/>
          </a:xfrm>
          <a:prstGeom prst="rect">
            <a:avLst/>
          </a:prstGeom>
        </p:spPr>
      </p:pic>
      <p:pic>
        <p:nvPicPr>
          <p:cNvPr id="7" name="gyc347.jpg" descr="id:2147491890;FounderCES"/>
          <p:cNvPicPr/>
          <p:nvPr/>
        </p:nvPicPr>
        <p:blipFill>
          <a:blip r:embed="rId3"/>
          <a:stretch>
            <a:fillRect/>
          </a:stretch>
        </p:blipFill>
        <p:spPr>
          <a:xfrm>
            <a:off x="9820209" y="2544359"/>
            <a:ext cx="2037569" cy="1584176"/>
          </a:xfrm>
          <a:prstGeom prst="rect">
            <a:avLst/>
          </a:prstGeom>
        </p:spPr>
      </p:pic>
      <p:sp>
        <p:nvSpPr>
          <p:cNvPr id="8" name="矩形 7"/>
          <p:cNvSpPr/>
          <p:nvPr/>
        </p:nvSpPr>
        <p:spPr>
          <a:xfrm>
            <a:off x="6824391" y="413291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8660238" y="413291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10515635" y="413291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8065071" y="455065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740238" y="1617883"/>
            <a:ext cx="3587842"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改变电源电压并多次实验</a:t>
            </a:r>
            <a:endParaRPr lang="zh-CN" altLang="zh-CN" sz="1200">
              <a:solidFill>
                <a:srgbClr val="000000"/>
              </a:solidFill>
              <a:cs typeface="Times New Roman" panose="02020603050405020304" pitchFamily="18" charset="0"/>
            </a:endParaRPr>
          </a:p>
        </p:txBody>
      </p:sp>
      <p:sp>
        <p:nvSpPr>
          <p:cNvPr id="13" name="内容占位符 1"/>
          <p:cNvSpPr txBox="1"/>
          <p:nvPr/>
        </p:nvSpPr>
        <p:spPr bwMode="auto">
          <a:xfrm>
            <a:off x="360854" y="5101479"/>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此外，还可以改变电源电压并多次实验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4" name="gyc351.jpg" descr="id:2147493756;FounderCES"/>
          <p:cNvPicPr/>
          <p:nvPr/>
        </p:nvPicPr>
        <p:blipFill>
          <a:blip r:embed="rId4"/>
          <a:stretch>
            <a:fillRect/>
          </a:stretch>
        </p:blipFill>
        <p:spPr>
          <a:xfrm>
            <a:off x="8006727" y="2522546"/>
            <a:ext cx="1750500" cy="16657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3140"/>
            <a:ext cx="11485848" cy="2861310"/>
          </a:xfrm>
          <a:solidFill>
            <a:srgbClr val="E1F4FC"/>
          </a:solidFill>
        </p:spPr>
        <p:txBody>
          <a:bodyPr/>
          <a:lstStyle/>
          <a:p>
            <a:pPr hangingPunct="0">
              <a:spcAft>
                <a:spcPts val="0"/>
              </a:spcAft>
              <a:tabLst>
                <a:tab pos="621093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实验中的注意事项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连接电路时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开关应断开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电压表并联在被测电路中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应从电源正极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或负极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起按电路图将元件逐个连接起来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读数时视线应与刻度盘垂直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读数完毕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记录数据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实验完成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切断电源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整理好仪器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为了使实验结论具有普遍性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可以更换不同规格的用电器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或者改变电源电压多次实验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711" y="1060636"/>
            <a:ext cx="1580643" cy="405578"/>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2320"/>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导体电阻大小与哪些因素有关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的实验，请将下列实验现象及对应的结论补充完整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）如图甲所示，将材料和长度均相等的导体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并联接入电路，若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小，则闭合开关后，我们会看到电流表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这样可以得到结论：当导体的材料和长度相同时，</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，电阻越小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38.jpg" descr="id:2147491913;FounderCES"/>
          <p:cNvPicPr/>
          <p:nvPr/>
        </p:nvPicPr>
        <p:blipFill>
          <a:blip r:embed="rId2"/>
          <a:stretch>
            <a:fillRect/>
          </a:stretch>
        </p:blipFill>
        <p:spPr>
          <a:xfrm>
            <a:off x="1901083" y="1907432"/>
            <a:ext cx="1924647" cy="1548390"/>
          </a:xfrm>
          <a:prstGeom prst="rect">
            <a:avLst/>
          </a:prstGeom>
        </p:spPr>
      </p:pic>
      <p:pic>
        <p:nvPicPr>
          <p:cNvPr id="4" name="kk539.jpg" descr="id:2147491920;FounderCES"/>
          <p:cNvPicPr/>
          <p:nvPr/>
        </p:nvPicPr>
        <p:blipFill>
          <a:blip r:embed="rId3"/>
          <a:stretch>
            <a:fillRect/>
          </a:stretch>
        </p:blipFill>
        <p:spPr>
          <a:xfrm>
            <a:off x="4925419" y="1984961"/>
            <a:ext cx="1906791" cy="1401714"/>
          </a:xfrm>
          <a:prstGeom prst="rect">
            <a:avLst/>
          </a:prstGeom>
        </p:spPr>
      </p:pic>
      <p:pic>
        <p:nvPicPr>
          <p:cNvPr id="5" name="kk540.jpg" descr="id:2147491927;FounderCES"/>
          <p:cNvPicPr/>
          <p:nvPr/>
        </p:nvPicPr>
        <p:blipFill>
          <a:blip r:embed="rId4"/>
          <a:stretch>
            <a:fillRect/>
          </a:stretch>
        </p:blipFill>
        <p:spPr>
          <a:xfrm>
            <a:off x="7967414" y="1789492"/>
            <a:ext cx="2520280" cy="1633845"/>
          </a:xfrm>
          <a:prstGeom prst="rect">
            <a:avLst/>
          </a:prstGeom>
        </p:spPr>
      </p:pic>
      <p:sp>
        <p:nvSpPr>
          <p:cNvPr id="7" name="矩形 6"/>
          <p:cNvSpPr/>
          <p:nvPr/>
        </p:nvSpPr>
        <p:spPr>
          <a:xfrm>
            <a:off x="2602568" y="338667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856755" y="338667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8980531" y="338667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3" name="矩形 12"/>
          <p:cNvSpPr/>
          <p:nvPr/>
        </p:nvSpPr>
        <p:spPr>
          <a:xfrm>
            <a:off x="5562765" y="381043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7530533" y="4895536"/>
            <a:ext cx="803425" cy="461665"/>
          </a:xfrm>
          <a:prstGeom prst="rect">
            <a:avLst/>
          </a:prstGeom>
        </p:spPr>
        <p:txBody>
          <a:bodyPr wrap="none">
            <a:spAutoFit/>
          </a:bodyPr>
          <a:lstStyle/>
          <a:p>
            <a:r>
              <a:rPr lang="zh-CN" altLang="zh-CN" sz="2400">
                <a:cs typeface="Times New Roman" panose="02020603050405020304" pitchFamily="18" charset="0"/>
              </a:rPr>
              <a:t>小于</a:t>
            </a:r>
            <a:endParaRPr lang="zh-CN" altLang="en-US"/>
          </a:p>
        </p:txBody>
      </p:sp>
      <p:sp>
        <p:nvSpPr>
          <p:cNvPr id="12" name="矩形 11"/>
          <p:cNvSpPr/>
          <p:nvPr/>
        </p:nvSpPr>
        <p:spPr>
          <a:xfrm>
            <a:off x="1316302" y="5966864"/>
            <a:ext cx="2040943" cy="461665"/>
          </a:xfrm>
          <a:prstGeom prst="rect">
            <a:avLst/>
          </a:prstGeom>
        </p:spPr>
        <p:txBody>
          <a:bodyPr wrap="none">
            <a:spAutoFit/>
          </a:bodyPr>
          <a:lstStyle/>
          <a:p>
            <a:r>
              <a:rPr lang="zh-CN" altLang="zh-CN" sz="2400">
                <a:cs typeface="Times New Roman" panose="02020603050405020304" pitchFamily="18" charset="0"/>
              </a:rPr>
              <a:t>横截面积越大</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如题图甲所示，将材料和长度均相等的导体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并联接入电路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小，闭合开关后，发现电流表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的示数小于电流表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的示数，这说明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的电阻大、</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的电阻小，故结论为当导体的材料和长度相同时，横截面积越大，电阻越小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38.jpg" descr="id:2147491913;FounderCES"/>
          <p:cNvPicPr/>
          <p:nvPr/>
        </p:nvPicPr>
        <p:blipFill>
          <a:blip r:embed="rId2"/>
          <a:stretch>
            <a:fillRect/>
          </a:stretch>
        </p:blipFill>
        <p:spPr>
          <a:xfrm>
            <a:off x="5132882" y="3241036"/>
            <a:ext cx="1924647" cy="1548390"/>
          </a:xfrm>
          <a:prstGeom prst="rect">
            <a:avLst/>
          </a:prstGeom>
        </p:spPr>
      </p:pic>
      <p:sp>
        <p:nvSpPr>
          <p:cNvPr id="4" name="矩形 3"/>
          <p:cNvSpPr/>
          <p:nvPr/>
        </p:nvSpPr>
        <p:spPr>
          <a:xfrm>
            <a:off x="5834367" y="472027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302744" y="508594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）如图乙所示，分别将长度和横截面积均相同的铜丝和镍铬合金丝接入电路中的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之间，接入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镍铬合金丝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）时灯泡更亮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这样做的目的是探究导体电阻大小跟导体的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539.jpg" descr="id:2147491920;FounderCES"/>
          <p:cNvPicPr/>
          <p:nvPr/>
        </p:nvPicPr>
        <p:blipFill>
          <a:blip r:embed="rId2"/>
          <a:stretch>
            <a:fillRect/>
          </a:stretch>
        </p:blipFill>
        <p:spPr>
          <a:xfrm>
            <a:off x="5015086" y="2430364"/>
            <a:ext cx="1906791" cy="1401714"/>
          </a:xfrm>
          <a:prstGeom prst="rect">
            <a:avLst/>
          </a:prstGeom>
        </p:spPr>
      </p:pic>
      <p:sp>
        <p:nvSpPr>
          <p:cNvPr id="7" name="矩形 6"/>
          <p:cNvSpPr/>
          <p:nvPr/>
        </p:nvSpPr>
        <p:spPr>
          <a:xfrm>
            <a:off x="5824833" y="383207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5248769" y="426997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2486014" y="1360024"/>
            <a:ext cx="803425" cy="461665"/>
          </a:xfrm>
          <a:prstGeom prst="rect">
            <a:avLst/>
          </a:prstGeom>
        </p:spPr>
        <p:txBody>
          <a:bodyPr wrap="none">
            <a:spAutoFit/>
          </a:bodyPr>
          <a:lstStyle/>
          <a:p>
            <a:r>
              <a:rPr lang="zh-CN" altLang="zh-CN" sz="2400">
                <a:cs typeface="Times New Roman" panose="02020603050405020304" pitchFamily="18" charset="0"/>
              </a:rPr>
              <a:t>铜丝</a:t>
            </a:r>
            <a:endParaRPr lang="zh-CN" altLang="en-US"/>
          </a:p>
        </p:txBody>
      </p:sp>
      <p:sp>
        <p:nvSpPr>
          <p:cNvPr id="8" name="矩形 7"/>
          <p:cNvSpPr/>
          <p:nvPr/>
        </p:nvSpPr>
        <p:spPr>
          <a:xfrm>
            <a:off x="4182494" y="1810156"/>
            <a:ext cx="803425"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材料</a:t>
            </a:r>
            <a:endParaRPr lang="zh-CN" altLang="zh-CN" sz="1200">
              <a:solidFill>
                <a:srgbClr val="000000"/>
              </a:solidFill>
              <a:cs typeface="Times New Roman" panose="02020603050405020304" pitchFamily="18" charset="0"/>
            </a:endParaRPr>
          </a:p>
        </p:txBody>
      </p:sp>
      <p:sp>
        <p:nvSpPr>
          <p:cNvPr id="10" name="内容占位符 1"/>
          <p:cNvSpPr txBox="1"/>
          <p:nvPr/>
        </p:nvSpPr>
        <p:spPr bwMode="auto">
          <a:xfrm>
            <a:off x="360854" y="4797152"/>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如题图乙所示，分别将长度和横截面积均相同的铜丝和镍铬合金丝接入电路中的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之间，导体的材料不同，会发现接入铜丝时灯泡更亮，这说明铜丝的电阻小，这样做的目的是探究导体电阻大小跟导体的材料的关系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）如图丙所示，若想探究导体电阻大小与长度的关系，应选择</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均相同的导体来完成实验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若实验中发现电压表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的示数大于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的示数，说明导体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的电阻小于导体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540.jpg" descr="id:2147491927;FounderCES"/>
          <p:cNvPicPr/>
          <p:nvPr/>
        </p:nvPicPr>
        <p:blipFill>
          <a:blip r:embed="rId2"/>
          <a:stretch>
            <a:fillRect/>
          </a:stretch>
        </p:blipFill>
        <p:spPr>
          <a:xfrm>
            <a:off x="4943078" y="2434051"/>
            <a:ext cx="2520280" cy="1633845"/>
          </a:xfrm>
          <a:prstGeom prst="rect">
            <a:avLst/>
          </a:prstGeom>
        </p:spPr>
      </p:pic>
      <p:sp>
        <p:nvSpPr>
          <p:cNvPr id="8" name="矩形 7"/>
          <p:cNvSpPr/>
          <p:nvPr/>
        </p:nvSpPr>
        <p:spPr>
          <a:xfrm>
            <a:off x="5956195" y="403123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5415182" y="443872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9272350" y="845504"/>
            <a:ext cx="803425" cy="461665"/>
          </a:xfrm>
          <a:prstGeom prst="rect">
            <a:avLst/>
          </a:prstGeom>
        </p:spPr>
        <p:txBody>
          <a:bodyPr wrap="none">
            <a:spAutoFit/>
          </a:bodyPr>
          <a:lstStyle/>
          <a:p>
            <a:r>
              <a:rPr lang="zh-CN" altLang="zh-CN" sz="2400">
                <a:cs typeface="Times New Roman" panose="02020603050405020304" pitchFamily="18" charset="0"/>
              </a:rPr>
              <a:t>材料</a:t>
            </a:r>
            <a:endParaRPr lang="zh-CN" altLang="en-US"/>
          </a:p>
        </p:txBody>
      </p:sp>
      <p:sp>
        <p:nvSpPr>
          <p:cNvPr id="7" name="矩形 6"/>
          <p:cNvSpPr/>
          <p:nvPr/>
        </p:nvSpPr>
        <p:spPr>
          <a:xfrm>
            <a:off x="10363415" y="843325"/>
            <a:ext cx="1422184" cy="461665"/>
          </a:xfrm>
          <a:prstGeom prst="rect">
            <a:avLst/>
          </a:prstGeom>
        </p:spPr>
        <p:txBody>
          <a:bodyPr wrap="none">
            <a:spAutoFit/>
          </a:bodyPr>
          <a:lstStyle/>
          <a:p>
            <a:r>
              <a:rPr lang="zh-CN" altLang="zh-CN" sz="2400">
                <a:cs typeface="Times New Roman" panose="02020603050405020304" pitchFamily="18" charset="0"/>
              </a:rPr>
              <a:t>横截面积</a:t>
            </a:r>
            <a:endParaRPr lang="zh-CN" altLang="en-US"/>
          </a:p>
        </p:txBody>
      </p:sp>
      <p:sp>
        <p:nvSpPr>
          <p:cNvPr id="10" name="内容占位符 1"/>
          <p:cNvSpPr txBox="1"/>
          <p:nvPr/>
        </p:nvSpPr>
        <p:spPr bwMode="auto">
          <a:xfrm>
            <a:off x="352282" y="508518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如题图丙所示，若想探究导体电阻大小与长度的关系，由控制变量法可知应选择材料和横截面积均相同的导体来完成实验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82694" y="1447944"/>
            <a:ext cx="637609" cy="360040"/>
          </a:xfrm>
          <a:prstGeom prst="rect">
            <a:avLst/>
          </a:prstGeom>
        </p:spPr>
      </p:pic>
      <p:sp>
        <p:nvSpPr>
          <p:cNvPr id="2" name="内容占位符 1"/>
          <p:cNvSpPr>
            <a:spLocks noGrp="1"/>
          </p:cNvSpPr>
          <p:nvPr>
            <p:ph idx="1"/>
          </p:nvPr>
        </p:nvSpPr>
        <p:spPr>
          <a:xfrm>
            <a:off x="360854" y="1268760"/>
            <a:ext cx="11485848" cy="1130246"/>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德国物理学家乔治</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西蒙</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欧姆在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年发表了关于电阻的实验结果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小华用如图所示的电路探究影响导体电阻大小的因素，实验数据如表所示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新情境-学.eps" descr="id:2147490464;FounderCES"/>
          <p:cNvPicPr/>
          <p:nvPr/>
        </p:nvPicPr>
        <p:blipFill>
          <a:blip r:embed="rId3"/>
          <a:stretch>
            <a:fillRect/>
          </a:stretch>
        </p:blipFill>
        <p:spPr>
          <a:xfrm>
            <a:off x="360854" y="804696"/>
            <a:ext cx="1405378" cy="410012"/>
          </a:xfrm>
          <a:prstGeom prst="rect">
            <a:avLst/>
          </a:prstGeom>
        </p:spPr>
      </p:pic>
      <p:graphicFrame>
        <p:nvGraphicFramePr>
          <p:cNvPr id="6" name="表格 5"/>
          <p:cNvGraphicFramePr>
            <a:graphicFrameLocks noGrp="1"/>
          </p:cNvGraphicFramePr>
          <p:nvPr/>
        </p:nvGraphicFramePr>
        <p:xfrm>
          <a:off x="4871070" y="2458253"/>
          <a:ext cx="6912768" cy="2410907"/>
        </p:xfrm>
        <a:graphic>
          <a:graphicData uri="http://schemas.openxmlformats.org/drawingml/2006/table">
            <a:tbl>
              <a:tblPr firstRow="1" firstCol="1" bandRow="1"/>
              <a:tblGrid>
                <a:gridCol w="824002">
                  <a:extLst>
                    <a:ext uri="{9D8B030D-6E8A-4147-A177-3AD203B41FA5}">
                      <a16:colId xmlns:a16="http://schemas.microsoft.com/office/drawing/2014/main" val="20000"/>
                    </a:ext>
                  </a:extLst>
                </a:gridCol>
                <a:gridCol w="1646621">
                  <a:extLst>
                    <a:ext uri="{9D8B030D-6E8A-4147-A177-3AD203B41FA5}">
                      <a16:colId xmlns:a16="http://schemas.microsoft.com/office/drawing/2014/main" val="20001"/>
                    </a:ext>
                  </a:extLst>
                </a:gridCol>
                <a:gridCol w="1480715">
                  <a:extLst>
                    <a:ext uri="{9D8B030D-6E8A-4147-A177-3AD203B41FA5}">
                      <a16:colId xmlns:a16="http://schemas.microsoft.com/office/drawing/2014/main" val="20002"/>
                    </a:ext>
                  </a:extLst>
                </a:gridCol>
                <a:gridCol w="1480715">
                  <a:extLst>
                    <a:ext uri="{9D8B030D-6E8A-4147-A177-3AD203B41FA5}">
                      <a16:colId xmlns:a16="http://schemas.microsoft.com/office/drawing/2014/main" val="20003"/>
                    </a:ext>
                  </a:extLst>
                </a:gridCol>
                <a:gridCol w="1480715">
                  <a:extLst>
                    <a:ext uri="{9D8B030D-6E8A-4147-A177-3AD203B41FA5}">
                      <a16:colId xmlns:a16="http://schemas.microsoft.com/office/drawing/2014/main" val="20004"/>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直径</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铜镍合金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铁铬铝合金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7" name="gh291.jpg" descr="id:2147491948;FounderCES"/>
          <p:cNvPicPr/>
          <p:nvPr/>
        </p:nvPicPr>
        <p:blipFill>
          <a:blip r:embed="rId4"/>
          <a:stretch>
            <a:fillRect/>
          </a:stretch>
        </p:blipFill>
        <p:spPr>
          <a:xfrm>
            <a:off x="550590" y="3068960"/>
            <a:ext cx="3794757" cy="1491640"/>
          </a:xfrm>
          <a:prstGeom prst="rect">
            <a:avLst/>
          </a:prstGeom>
        </p:spPr>
      </p:pic>
      <p:sp>
        <p:nvSpPr>
          <p:cNvPr id="8" name="内容占位符 1"/>
          <p:cNvSpPr txBox="1"/>
          <p:nvPr/>
        </p:nvSpPr>
        <p:spPr bwMode="auto">
          <a:xfrm>
            <a:off x="360854" y="5229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反映导体电阻大小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4046745" y="5285553"/>
            <a:ext cx="803425" cy="461665"/>
          </a:xfrm>
          <a:prstGeom prst="rect">
            <a:avLst/>
          </a:prstGeom>
        </p:spPr>
        <p:txBody>
          <a:bodyPr wrap="none">
            <a:spAutoFit/>
          </a:bodyPr>
          <a:lstStyle/>
          <a:p>
            <a:r>
              <a:rPr lang="zh-CN" altLang="zh-CN" sz="2400">
                <a:cs typeface="Times New Roman" panose="02020603050405020304" pitchFamily="18" charset="0"/>
              </a:rPr>
              <a:t>断开</a:t>
            </a:r>
            <a:endParaRPr lang="zh-CN" altLang="en-US"/>
          </a:p>
        </p:txBody>
      </p:sp>
      <p:sp>
        <p:nvSpPr>
          <p:cNvPr id="12" name="矩形 11"/>
          <p:cNvSpPr/>
          <p:nvPr/>
        </p:nvSpPr>
        <p:spPr>
          <a:xfrm>
            <a:off x="6743278" y="5297951"/>
            <a:ext cx="2040943" cy="461665"/>
          </a:xfrm>
          <a:prstGeom prst="rect">
            <a:avLst/>
          </a:prstGeom>
        </p:spPr>
        <p:txBody>
          <a:bodyPr wrap="none">
            <a:spAutoFit/>
          </a:bodyPr>
          <a:lstStyle/>
          <a:p>
            <a:r>
              <a:rPr lang="zh-CN" altLang="zh-CN" sz="2400">
                <a:cs typeface="Times New Roman" panose="02020603050405020304" pitchFamily="18" charset="0"/>
              </a:rPr>
              <a:t>电流表的示数</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9317"/>
            <a:ext cx="11485848" cy="1130246"/>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连接电路时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为了保护电路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开关应断开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实验中通过观察电流表的示数来判断电阻的大小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这应用了转换法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36206"/>
            <a:ext cx="1137915" cy="543932"/>
          </a:xfrm>
          <a:prstGeom prst="rect">
            <a:avLst/>
          </a:prstGeom>
        </p:spPr>
      </p:pic>
      <p:sp>
        <p:nvSpPr>
          <p:cNvPr id="4" name="内容占位符 1"/>
          <p:cNvSpPr txBox="1"/>
          <p:nvPr/>
        </p:nvSpPr>
        <p:spPr bwMode="auto">
          <a:xfrm>
            <a:off x="360854" y="2634339"/>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为了保护电路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连接电路时开关应该断开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电路中电阻的大小不能直接判断出来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可以通过比较电路中电流的大小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即电流表的示数来判断导体电阻的</a:t>
            </a:r>
            <a:endPar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tabLst>
                <a:tab pos="621093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71405" y="1503114"/>
            <a:ext cx="11485848"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本题是一道故障分析题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解答时让学生根据实验现象来分析出故障的原因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从中培养了学生分析问题和解决问题的能力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某支路断路时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电压表测断路两端电压和没断路的支路两端电压都等于电源电压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电流表测断路所在支路示数为零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测没断路的支路仍为原来的示数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）为了研究导体电阻与横截面积的关系，他应该选取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两次实验的数据进行比较分析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90270" y="1882189"/>
          <a:ext cx="6912768" cy="2410907"/>
        </p:xfrm>
        <a:graphic>
          <a:graphicData uri="http://schemas.openxmlformats.org/drawingml/2006/table">
            <a:tbl>
              <a:tblPr firstRow="1" firstCol="1" bandRow="1"/>
              <a:tblGrid>
                <a:gridCol w="824002">
                  <a:extLst>
                    <a:ext uri="{9D8B030D-6E8A-4147-A177-3AD203B41FA5}">
                      <a16:colId xmlns:a16="http://schemas.microsoft.com/office/drawing/2014/main" val="20000"/>
                    </a:ext>
                  </a:extLst>
                </a:gridCol>
                <a:gridCol w="1646621">
                  <a:extLst>
                    <a:ext uri="{9D8B030D-6E8A-4147-A177-3AD203B41FA5}">
                      <a16:colId xmlns:a16="http://schemas.microsoft.com/office/drawing/2014/main" val="20001"/>
                    </a:ext>
                  </a:extLst>
                </a:gridCol>
                <a:gridCol w="1480715">
                  <a:extLst>
                    <a:ext uri="{9D8B030D-6E8A-4147-A177-3AD203B41FA5}">
                      <a16:colId xmlns:a16="http://schemas.microsoft.com/office/drawing/2014/main" val="20002"/>
                    </a:ext>
                  </a:extLst>
                </a:gridCol>
                <a:gridCol w="1480715">
                  <a:extLst>
                    <a:ext uri="{9D8B030D-6E8A-4147-A177-3AD203B41FA5}">
                      <a16:colId xmlns:a16="http://schemas.microsoft.com/office/drawing/2014/main" val="20003"/>
                    </a:ext>
                  </a:extLst>
                </a:gridCol>
                <a:gridCol w="1480715">
                  <a:extLst>
                    <a:ext uri="{9D8B030D-6E8A-4147-A177-3AD203B41FA5}">
                      <a16:colId xmlns:a16="http://schemas.microsoft.com/office/drawing/2014/main" val="20004"/>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直径</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铜镍合金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铁铬铝合金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 name="gh291.jpg" descr="id:2147491948;FounderCES"/>
          <p:cNvPicPr/>
          <p:nvPr/>
        </p:nvPicPr>
        <p:blipFill>
          <a:blip r:embed="rId2"/>
          <a:stretch>
            <a:fillRect/>
          </a:stretch>
        </p:blipFill>
        <p:spPr>
          <a:xfrm>
            <a:off x="469790" y="2492896"/>
            <a:ext cx="3794757" cy="1491640"/>
          </a:xfrm>
          <a:prstGeom prst="rect">
            <a:avLst/>
          </a:prstGeom>
        </p:spPr>
      </p:pic>
      <p:sp>
        <p:nvSpPr>
          <p:cNvPr id="7" name="矩形 6"/>
          <p:cNvSpPr/>
          <p:nvPr/>
        </p:nvSpPr>
        <p:spPr>
          <a:xfrm>
            <a:off x="8085054" y="716035"/>
            <a:ext cx="801823" cy="576248"/>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1</a:t>
            </a:r>
            <a:r>
              <a:rPr lang="zh-CN" altLang="zh-CN" sz="2400">
                <a:cs typeface="Times New Roman" panose="02020603050405020304" pitchFamily="18" charset="0"/>
              </a:rPr>
              <a:t>、</a:t>
            </a:r>
            <a:r>
              <a:rPr lang="en-US" altLang="zh-CN" sz="2400">
                <a:cs typeface="Times New Roman" panose="02020603050405020304" pitchFamily="18" charset="0"/>
              </a:rPr>
              <a:t>2</a:t>
            </a:r>
            <a:endParaRPr lang="zh-CN" altLang="zh-CN" sz="1200">
              <a:solidFill>
                <a:srgbClr val="000000"/>
              </a:solidFill>
              <a:cs typeface="Times New Roman" panose="02020603050405020304" pitchFamily="18" charset="0"/>
            </a:endParaRPr>
          </a:p>
        </p:txBody>
      </p:sp>
      <p:pic>
        <p:nvPicPr>
          <p:cNvPr id="8"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32377" y="4397236"/>
            <a:ext cx="1137915" cy="543932"/>
          </a:xfrm>
          <a:prstGeom prst="rect">
            <a:avLst/>
          </a:prstGeom>
        </p:spPr>
      </p:pic>
      <p:sp>
        <p:nvSpPr>
          <p:cNvPr id="9" name="内容占位符 2"/>
          <p:cNvSpPr txBox="1"/>
          <p:nvPr/>
        </p:nvSpPr>
        <p:spPr bwMode="auto">
          <a:xfrm>
            <a:off x="360854" y="494116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影响导体电阻大小的因素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导体的温度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长度和横截面积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在研究电阻与其中某个因素的关系时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要采用控制变量法的思想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要研究导体的电阻大小与一个量之间的关系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需要保持其他量不变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研究导体电阻与横截面积的关系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需保证电阻丝的长度和材料相同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横截面积不同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两次实验数据进行比较分析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90270" y="2602269"/>
          <a:ext cx="6912768" cy="2410907"/>
        </p:xfrm>
        <a:graphic>
          <a:graphicData uri="http://schemas.openxmlformats.org/drawingml/2006/table">
            <a:tbl>
              <a:tblPr firstRow="1" firstCol="1" bandRow="1"/>
              <a:tblGrid>
                <a:gridCol w="824002">
                  <a:extLst>
                    <a:ext uri="{9D8B030D-6E8A-4147-A177-3AD203B41FA5}">
                      <a16:colId xmlns:a16="http://schemas.microsoft.com/office/drawing/2014/main" val="20000"/>
                    </a:ext>
                  </a:extLst>
                </a:gridCol>
                <a:gridCol w="1646621">
                  <a:extLst>
                    <a:ext uri="{9D8B030D-6E8A-4147-A177-3AD203B41FA5}">
                      <a16:colId xmlns:a16="http://schemas.microsoft.com/office/drawing/2014/main" val="20001"/>
                    </a:ext>
                  </a:extLst>
                </a:gridCol>
                <a:gridCol w="1480715">
                  <a:extLst>
                    <a:ext uri="{9D8B030D-6E8A-4147-A177-3AD203B41FA5}">
                      <a16:colId xmlns:a16="http://schemas.microsoft.com/office/drawing/2014/main" val="20002"/>
                    </a:ext>
                  </a:extLst>
                </a:gridCol>
                <a:gridCol w="1480715">
                  <a:extLst>
                    <a:ext uri="{9D8B030D-6E8A-4147-A177-3AD203B41FA5}">
                      <a16:colId xmlns:a16="http://schemas.microsoft.com/office/drawing/2014/main" val="20003"/>
                    </a:ext>
                  </a:extLst>
                </a:gridCol>
                <a:gridCol w="1480715">
                  <a:extLst>
                    <a:ext uri="{9D8B030D-6E8A-4147-A177-3AD203B41FA5}">
                      <a16:colId xmlns:a16="http://schemas.microsoft.com/office/drawing/2014/main" val="20004"/>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直径</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铜镍合金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铁铬铝合金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h291.jpg" descr="id:2147491948;FounderCES"/>
          <p:cNvPicPr/>
          <p:nvPr/>
        </p:nvPicPr>
        <p:blipFill>
          <a:blip r:embed="rId2"/>
          <a:stretch>
            <a:fillRect/>
          </a:stretch>
        </p:blipFill>
        <p:spPr>
          <a:xfrm>
            <a:off x="469790" y="3212976"/>
            <a:ext cx="3794757" cy="149164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9171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）为了研究导体电阻和长度的关系，小华从已有的四根导体中任选一根，进行以下三种操作，你认为可行的是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分别将导体的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和全部长度接入电路测量电流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先将整根导体接入电路测量电流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再将导体拉长接入电路测量电流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先将整根导体接入电路测量电流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再将导体对折接入电路测量电流</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5791714"/>
              </a:xfrm>
              <a:blipFill rotWithShape="1">
                <a:blip r:embed="rId2"/>
                <a:stretch>
                  <a:fillRect l="-2" t="-11" r="1" b="9"/>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90270" y="2098213"/>
          <a:ext cx="6912768" cy="2410907"/>
        </p:xfrm>
        <a:graphic>
          <a:graphicData uri="http://schemas.openxmlformats.org/drawingml/2006/table">
            <a:tbl>
              <a:tblPr firstRow="1" firstCol="1" bandRow="1"/>
              <a:tblGrid>
                <a:gridCol w="824002">
                  <a:extLst>
                    <a:ext uri="{9D8B030D-6E8A-4147-A177-3AD203B41FA5}">
                      <a16:colId xmlns:a16="http://schemas.microsoft.com/office/drawing/2014/main" val="20000"/>
                    </a:ext>
                  </a:extLst>
                </a:gridCol>
                <a:gridCol w="1646621">
                  <a:extLst>
                    <a:ext uri="{9D8B030D-6E8A-4147-A177-3AD203B41FA5}">
                      <a16:colId xmlns:a16="http://schemas.microsoft.com/office/drawing/2014/main" val="20001"/>
                    </a:ext>
                  </a:extLst>
                </a:gridCol>
                <a:gridCol w="1480715">
                  <a:extLst>
                    <a:ext uri="{9D8B030D-6E8A-4147-A177-3AD203B41FA5}">
                      <a16:colId xmlns:a16="http://schemas.microsoft.com/office/drawing/2014/main" val="20002"/>
                    </a:ext>
                  </a:extLst>
                </a:gridCol>
                <a:gridCol w="1480715">
                  <a:extLst>
                    <a:ext uri="{9D8B030D-6E8A-4147-A177-3AD203B41FA5}">
                      <a16:colId xmlns:a16="http://schemas.microsoft.com/office/drawing/2014/main" val="20003"/>
                    </a:ext>
                  </a:extLst>
                </a:gridCol>
                <a:gridCol w="1480715">
                  <a:extLst>
                    <a:ext uri="{9D8B030D-6E8A-4147-A177-3AD203B41FA5}">
                      <a16:colId xmlns:a16="http://schemas.microsoft.com/office/drawing/2014/main" val="20004"/>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直径</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铜镍合金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2918">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铁铬铝合金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h291.jpg" descr="id:2147491948;FounderCES"/>
          <p:cNvPicPr/>
          <p:nvPr/>
        </p:nvPicPr>
        <p:blipFill>
          <a:blip r:embed="rId3"/>
          <a:stretch>
            <a:fillRect/>
          </a:stretch>
        </p:blipFill>
        <p:spPr>
          <a:xfrm>
            <a:off x="469790" y="2708920"/>
            <a:ext cx="3794757" cy="1491640"/>
          </a:xfrm>
          <a:prstGeom prst="rect">
            <a:avLst/>
          </a:prstGeom>
        </p:spPr>
      </p:pic>
      <p:sp>
        <p:nvSpPr>
          <p:cNvPr id="6" name="矩形 5"/>
          <p:cNvSpPr/>
          <p:nvPr/>
        </p:nvSpPr>
        <p:spPr>
          <a:xfrm>
            <a:off x="4528614" y="1277552"/>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12062"/>
                <a:ext cx="11485848" cy="3348032"/>
              </a:xfrm>
            </p:spPr>
            <p:txBody>
              <a:bodyPr/>
              <a:lstStyle/>
              <a:p>
                <a:pPr hangingPunct="0">
                  <a:lnSpc>
                    <a:spcPct val="140000"/>
                  </a:lnSpc>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要探究电阻和导体长度的关系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需保证电阻丝的横截面积和材料相同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分别将导体的 </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和全部长度接入电路测量电流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保证了电阻丝的横截面积和材料相同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仅长度不同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先将整根导体接入电路测量电流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再将导体拉长接入电路测量电流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保证了材料相同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但长度和横截面积都发生了变化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先将整根导体接入电路测量电流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再将导体对折接入电路测量电流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保证了材料相同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但长度和横截面积都发生了变化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12062"/>
                <a:ext cx="11485848" cy="3348032"/>
              </a:xfrm>
              <a:blipFill rotWithShape="1">
                <a:blip r:embed="rId2"/>
                <a:stretch>
                  <a:fillRect l="-2" t="-17" r="1" b="7"/>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964344" y="3988647"/>
          <a:ext cx="6912768" cy="2273747"/>
        </p:xfrm>
        <a:graphic>
          <a:graphicData uri="http://schemas.openxmlformats.org/drawingml/2006/table">
            <a:tbl>
              <a:tblPr firstRow="1" firstCol="1" bandRow="1"/>
              <a:tblGrid>
                <a:gridCol w="824002">
                  <a:extLst>
                    <a:ext uri="{9D8B030D-6E8A-4147-A177-3AD203B41FA5}">
                      <a16:colId xmlns:a16="http://schemas.microsoft.com/office/drawing/2014/main" val="20000"/>
                    </a:ext>
                  </a:extLst>
                </a:gridCol>
                <a:gridCol w="1646621">
                  <a:extLst>
                    <a:ext uri="{9D8B030D-6E8A-4147-A177-3AD203B41FA5}">
                      <a16:colId xmlns:a16="http://schemas.microsoft.com/office/drawing/2014/main" val="20001"/>
                    </a:ext>
                  </a:extLst>
                </a:gridCol>
                <a:gridCol w="1540559">
                  <a:extLst>
                    <a:ext uri="{9D8B030D-6E8A-4147-A177-3AD203B41FA5}">
                      <a16:colId xmlns:a16="http://schemas.microsoft.com/office/drawing/2014/main" val="20002"/>
                    </a:ext>
                  </a:extLst>
                </a:gridCol>
                <a:gridCol w="1420871">
                  <a:extLst>
                    <a:ext uri="{9D8B030D-6E8A-4147-A177-3AD203B41FA5}">
                      <a16:colId xmlns:a16="http://schemas.microsoft.com/office/drawing/2014/main" val="20003"/>
                    </a:ext>
                  </a:extLst>
                </a:gridCol>
                <a:gridCol w="1480715">
                  <a:extLst>
                    <a:ext uri="{9D8B030D-6E8A-4147-A177-3AD203B41FA5}">
                      <a16:colId xmlns:a16="http://schemas.microsoft.com/office/drawing/2014/main" val="20004"/>
                    </a:ext>
                  </a:extLst>
                </a:gridCol>
              </a:tblGrid>
              <a:tr h="257645">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直径</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259625">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9625">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镍铬合金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9625">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铜镍合金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59625">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铁铬铝合金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h291.jpg" descr="id:2147491948;FounderCES"/>
          <p:cNvPicPr/>
          <p:nvPr/>
        </p:nvPicPr>
        <p:blipFill>
          <a:blip r:embed="rId3"/>
          <a:stretch>
            <a:fillRect/>
          </a:stretch>
        </p:blipFill>
        <p:spPr>
          <a:xfrm>
            <a:off x="694606" y="4466375"/>
            <a:ext cx="3794757" cy="1491640"/>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592"/>
            <a:ext cx="11485848" cy="3900235"/>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黄冈实验中学模拟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）物理兴趣小组的同学开展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探究盐水电阻大小与哪些因素有关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的实验，他们提出了以下猜想：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可能与盐水的浓度有关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可能与盐水的液柱长度有关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他们利用玻璃管（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管中带有</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接线柱的金属活塞可以</a:t>
            </a:r>
            <a:endPar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）、电源、开关、小灯泡、导线等器材，</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组装成如图所示的电路进行实验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43711" y="842831"/>
            <a:ext cx="1658651" cy="479537"/>
          </a:xfrm>
          <a:prstGeom prst="rect">
            <a:avLst/>
          </a:prstGeom>
        </p:spPr>
      </p:pic>
      <p:pic>
        <p:nvPicPr>
          <p:cNvPr id="4" name="gyc348.jpg" descr="id:2147491977;FounderCES"/>
          <p:cNvPicPr/>
          <p:nvPr/>
        </p:nvPicPr>
        <p:blipFill>
          <a:blip r:embed="rId3"/>
          <a:stretch>
            <a:fillRect/>
          </a:stretch>
        </p:blipFill>
        <p:spPr>
          <a:xfrm>
            <a:off x="7463358" y="2204864"/>
            <a:ext cx="3890700" cy="1994411"/>
          </a:xfrm>
          <a:prstGeom prst="rect">
            <a:avLst/>
          </a:prstGeom>
        </p:spPr>
      </p:pic>
      <p:sp>
        <p:nvSpPr>
          <p:cNvPr id="6" name="矩形 5"/>
          <p:cNvSpPr/>
          <p:nvPr/>
        </p:nvSpPr>
        <p:spPr>
          <a:xfrm>
            <a:off x="8620672" y="417980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3235"/>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）向玻璃管内注满盐水，闭合开关后灯泡发光，说明盐水是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）；根据小灯泡的亮度可以判断盐水的电阻大小，这种研究方法是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8.jpg" descr="id:2147491977;FounderCES"/>
          <p:cNvPicPr/>
          <p:nvPr/>
        </p:nvPicPr>
        <p:blipFill>
          <a:blip r:embed="rId2"/>
          <a:stretch>
            <a:fillRect/>
          </a:stretch>
        </p:blipFill>
        <p:spPr>
          <a:xfrm>
            <a:off x="4295006" y="2430364"/>
            <a:ext cx="3890700" cy="1994411"/>
          </a:xfrm>
          <a:prstGeom prst="rect">
            <a:avLst/>
          </a:prstGeom>
        </p:spPr>
      </p:pic>
      <p:sp>
        <p:nvSpPr>
          <p:cNvPr id="4" name="矩形 3"/>
          <p:cNvSpPr/>
          <p:nvPr/>
        </p:nvSpPr>
        <p:spPr>
          <a:xfrm>
            <a:off x="5452320" y="440530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9038742" y="810336"/>
            <a:ext cx="803425" cy="461665"/>
          </a:xfrm>
          <a:prstGeom prst="rect">
            <a:avLst/>
          </a:prstGeom>
        </p:spPr>
        <p:txBody>
          <a:bodyPr wrap="none">
            <a:spAutoFit/>
          </a:bodyPr>
          <a:lstStyle/>
          <a:p>
            <a:r>
              <a:rPr lang="zh-CN" altLang="zh-CN" sz="2400">
                <a:cs typeface="Times New Roman" panose="02020603050405020304" pitchFamily="18" charset="0"/>
              </a:rPr>
              <a:t>导体</a:t>
            </a:r>
            <a:endParaRPr lang="zh-CN" altLang="en-US"/>
          </a:p>
        </p:txBody>
      </p:sp>
      <p:sp>
        <p:nvSpPr>
          <p:cNvPr id="8" name="矩形 7"/>
          <p:cNvSpPr/>
          <p:nvPr/>
        </p:nvSpPr>
        <p:spPr>
          <a:xfrm>
            <a:off x="792990" y="1920132"/>
            <a:ext cx="1112805" cy="461665"/>
          </a:xfrm>
          <a:prstGeom prst="rect">
            <a:avLst/>
          </a:prstGeom>
        </p:spPr>
        <p:txBody>
          <a:bodyPr wrap="none">
            <a:spAutoFit/>
          </a:bodyPr>
          <a:lstStyle/>
          <a:p>
            <a:r>
              <a:rPr lang="zh-CN" altLang="zh-CN" sz="2400">
                <a:cs typeface="Times New Roman" panose="02020603050405020304" pitchFamily="18" charset="0"/>
              </a:rPr>
              <a:t>转换法</a:t>
            </a:r>
            <a:endParaRPr lang="zh-CN" altLang="en-US"/>
          </a:p>
        </p:txBody>
      </p:sp>
      <p:sp>
        <p:nvSpPr>
          <p:cNvPr id="9" name="内容占位符 1"/>
          <p:cNvSpPr txBox="1"/>
          <p:nvPr/>
        </p:nvSpPr>
        <p:spPr bwMode="auto">
          <a:xfrm>
            <a:off x="360854" y="492958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适量盐水从注水口倒入玻璃管中并闭合开关，观察到小灯泡发光，说明盐水容易导电，所以盐水是导体；串联电路，电压一定，电阻变化时，灯泡亮暗随之发生变化，故可以根据灯泡的亮度判断盐水电阻的大小，运用了转换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7261"/>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时，为了增加盐水的浓度，可向玻璃管中添加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）并搅拌均匀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时，用注射器缓慢地从玻璃管中抽取部分盐水，同时调节活塞使玻璃管中仍充满盐水，灯泡的亮度逐渐变亮；这一实验过程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8.jpg" descr="id:2147491977;FounderCES"/>
          <p:cNvPicPr/>
          <p:nvPr/>
        </p:nvPicPr>
        <p:blipFill>
          <a:blip r:embed="rId2"/>
          <a:stretch>
            <a:fillRect/>
          </a:stretch>
        </p:blipFill>
        <p:spPr>
          <a:xfrm>
            <a:off x="4006974" y="3470101"/>
            <a:ext cx="3890700" cy="1994411"/>
          </a:xfrm>
          <a:prstGeom prst="rect">
            <a:avLst/>
          </a:prstGeom>
        </p:spPr>
      </p:pic>
      <p:sp>
        <p:nvSpPr>
          <p:cNvPr id="4" name="矩形 3"/>
          <p:cNvSpPr/>
          <p:nvPr/>
        </p:nvSpPr>
        <p:spPr>
          <a:xfrm>
            <a:off x="5164288" y="544504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9210806" y="1246645"/>
            <a:ext cx="494046" cy="461665"/>
          </a:xfrm>
          <a:prstGeom prst="rect">
            <a:avLst/>
          </a:prstGeom>
        </p:spPr>
        <p:txBody>
          <a:bodyPr wrap="none">
            <a:spAutoFit/>
          </a:bodyPr>
          <a:lstStyle/>
          <a:p>
            <a:r>
              <a:rPr lang="zh-CN" altLang="zh-CN" sz="2400">
                <a:cs typeface="Times New Roman" panose="02020603050405020304" pitchFamily="18" charset="0"/>
              </a:rPr>
              <a:t>盐</a:t>
            </a:r>
            <a:endParaRPr lang="zh-CN" altLang="en-US"/>
          </a:p>
        </p:txBody>
      </p:sp>
      <p:sp>
        <p:nvSpPr>
          <p:cNvPr id="8" name="矩形 7"/>
          <p:cNvSpPr/>
          <p:nvPr/>
        </p:nvSpPr>
        <p:spPr>
          <a:xfrm>
            <a:off x="11108936" y="2344349"/>
            <a:ext cx="494046" cy="461665"/>
          </a:xfrm>
          <a:prstGeom prst="rect">
            <a:avLst/>
          </a:prstGeom>
        </p:spPr>
        <p:txBody>
          <a:bodyPr wrap="none">
            <a:spAutoFit/>
          </a:bodyPr>
          <a:lstStyle/>
          <a:p>
            <a:r>
              <a:rPr lang="zh-CN" altLang="zh-CN" sz="2400">
                <a:cs typeface="Times New Roman" panose="02020603050405020304" pitchFamily="18" charset="0"/>
              </a:rPr>
              <a:t>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318"/>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时，为了改变盐水的浓度，可向塑料管中添加盐，并搅拌均匀，观察灯泡的亮度变化；探究猜想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时，用注射器缓慢地从玻璃管中抽取部分盐水，同时调节活塞使玻璃管中仍充满盐水，保持了横截面积不变，盐水的长度变短，灯泡的亮度逐渐变亮，这一实验过程能验证猜想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48.jpg" descr="id:2147491977;FounderCES"/>
          <p:cNvPicPr/>
          <p:nvPr/>
        </p:nvPicPr>
        <p:blipFill>
          <a:blip r:embed="rId2"/>
          <a:stretch>
            <a:fillRect/>
          </a:stretch>
        </p:blipFill>
        <p:spPr>
          <a:xfrm>
            <a:off x="4149856" y="3326085"/>
            <a:ext cx="3890700" cy="1994411"/>
          </a:xfrm>
          <a:prstGeom prst="rect">
            <a:avLst/>
          </a:prstGeom>
        </p:spPr>
      </p:pic>
      <p:sp>
        <p:nvSpPr>
          <p:cNvPr id="5" name="矩形 4"/>
          <p:cNvSpPr/>
          <p:nvPr/>
        </p:nvSpPr>
        <p:spPr>
          <a:xfrm>
            <a:off x="5307170" y="53010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）实验中发现，盐水的电阻改变较小时，灯泡的亮度无明显变化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甲、乙同学分别对实验装置做以下改进：甲同学把灯泡更换为电流表，乙同学在原电路中串联接入电流表，改进方法更好的是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同学，理由是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8.jpg" descr="id:2147491977;FounderCES"/>
          <p:cNvPicPr/>
          <p:nvPr/>
        </p:nvPicPr>
        <p:blipFill>
          <a:blip r:embed="rId2"/>
          <a:stretch>
            <a:fillRect/>
          </a:stretch>
        </p:blipFill>
        <p:spPr>
          <a:xfrm>
            <a:off x="4078982" y="2487802"/>
            <a:ext cx="3745550" cy="1920006"/>
          </a:xfrm>
          <a:prstGeom prst="rect">
            <a:avLst/>
          </a:prstGeom>
        </p:spPr>
      </p:pic>
      <p:sp>
        <p:nvSpPr>
          <p:cNvPr id="4" name="矩形 3"/>
          <p:cNvSpPr/>
          <p:nvPr/>
        </p:nvSpPr>
        <p:spPr>
          <a:xfrm>
            <a:off x="5231110" y="439055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867665" y="1928522"/>
            <a:ext cx="494046" cy="461665"/>
          </a:xfrm>
          <a:prstGeom prst="rect">
            <a:avLst/>
          </a:prstGeom>
        </p:spPr>
        <p:txBody>
          <a:bodyPr wrap="none">
            <a:spAutoFit/>
          </a:bodyPr>
          <a:lstStyle/>
          <a:p>
            <a:r>
              <a:rPr lang="zh-CN" altLang="zh-CN" sz="2400">
                <a:cs typeface="Times New Roman" panose="02020603050405020304" pitchFamily="18" charset="0"/>
              </a:rPr>
              <a:t>乙</a:t>
            </a:r>
            <a:endParaRPr lang="zh-CN" altLang="en-US"/>
          </a:p>
        </p:txBody>
      </p:sp>
      <p:sp>
        <p:nvSpPr>
          <p:cNvPr id="9" name="矩形 8"/>
          <p:cNvSpPr/>
          <p:nvPr/>
        </p:nvSpPr>
        <p:spPr>
          <a:xfrm>
            <a:off x="6212846" y="1908040"/>
            <a:ext cx="4515980" cy="461665"/>
          </a:xfrm>
          <a:prstGeom prst="rect">
            <a:avLst/>
          </a:prstGeom>
        </p:spPr>
        <p:txBody>
          <a:bodyPr wrap="none">
            <a:spAutoFit/>
          </a:bodyPr>
          <a:lstStyle/>
          <a:p>
            <a:r>
              <a:rPr lang="zh-CN" altLang="zh-CN" sz="2400">
                <a:cs typeface="Times New Roman" panose="02020603050405020304" pitchFamily="18" charset="0"/>
              </a:rPr>
              <a:t>小灯泡可以起到保护电路的作用</a:t>
            </a:r>
            <a:endParaRPr lang="zh-CN" altLang="en-US"/>
          </a:p>
        </p:txBody>
      </p:sp>
      <p:sp>
        <p:nvSpPr>
          <p:cNvPr id="10" name="内容占位符 1"/>
          <p:cNvSpPr txBox="1"/>
          <p:nvPr/>
        </p:nvSpPr>
        <p:spPr bwMode="auto">
          <a:xfrm>
            <a:off x="360854" y="4837871"/>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将灯泡换为电流表，盐水的电阻影响电路中的电流，因此，当盐水的电阻过小时，电流会过大，电路可能会被烧坏；在原电路中串联一个电流表，可以起到保护电路的作用，因此乙同学的方案更好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2572"/>
            <a:ext cx="11485848" cy="890115"/>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）利用此装置可以继续探究盐水电阻大小与盐水的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48.jpg" descr="id:2147491977;FounderCES"/>
          <p:cNvPicPr/>
          <p:nvPr/>
        </p:nvPicPr>
        <p:blipFill>
          <a:blip r:embed="rId2"/>
          <a:stretch>
            <a:fillRect/>
          </a:stretch>
        </p:blipFill>
        <p:spPr>
          <a:xfrm>
            <a:off x="3934966" y="1711041"/>
            <a:ext cx="3890700" cy="1994411"/>
          </a:xfrm>
          <a:prstGeom prst="rect">
            <a:avLst/>
          </a:prstGeom>
        </p:spPr>
      </p:pic>
      <p:sp>
        <p:nvSpPr>
          <p:cNvPr id="4" name="矩形 3"/>
          <p:cNvSpPr/>
          <p:nvPr/>
        </p:nvSpPr>
        <p:spPr>
          <a:xfrm>
            <a:off x="5092280" y="36859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7679382" y="988404"/>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横截面积</a:t>
            </a:r>
            <a:endParaRPr lang="zh-CN" altLang="zh-CN" sz="1200">
              <a:solidFill>
                <a:srgbClr val="000000"/>
              </a:solidFill>
              <a:cs typeface="Times New Roman" panose="02020603050405020304" pitchFamily="18" charset="0"/>
            </a:endParaRPr>
          </a:p>
        </p:txBody>
      </p:sp>
      <p:sp>
        <p:nvSpPr>
          <p:cNvPr id="7" name="内容占位符 1"/>
          <p:cNvSpPr txBox="1"/>
          <p:nvPr/>
        </p:nvSpPr>
        <p:spPr bwMode="auto">
          <a:xfrm>
            <a:off x="360854" y="420950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因为电阻的大小与导体的材料、长度以及横截面积有关，如果倒掉一些盐水再进行测量，相当于盐水的横截面积减小，因此可以探究盐水电阻的大小与盐水的横截面积是否有关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268760"/>
            <a:ext cx="11485848" cy="3900235"/>
          </a:xfrm>
        </p:spPr>
        <p:txBody>
          <a:bodyPr/>
          <a:lstStyle/>
          <a:p>
            <a:pPr indent="720725"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当电压表示数为电源电压时有两种推测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电压表所测范围内的电路断路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电压表所测范围之外的所有用电器都短路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当电压表示数为零时有两种推测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电压表所测范围内的电路短路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电压表所测范围之外出现断路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电路故障常结合灯泡的亮灭来进一步判断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串联电路中两灯都不亮可能是某处断路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串联电路中一亮一灭可能是灭的那个灯泡短路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并联电路中一亮一灭可能是灭的那个灯泡断路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有时题意与上述推测矛盾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电压表或电流表自身坏了或没接上时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方法技巧.eps" descr="id:2147489592;FounderCES"/>
          <p:cNvPicPr/>
          <p:nvPr/>
        </p:nvPicPr>
        <p:blipFill>
          <a:blip r:embed="rId2"/>
          <a:stretch>
            <a:fillRect/>
          </a:stretch>
        </p:blipFill>
        <p:spPr>
          <a:xfrm>
            <a:off x="371932" y="836712"/>
            <a:ext cx="1682034" cy="49313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901" y="2120381"/>
            <a:ext cx="637609" cy="360040"/>
          </a:xfrm>
          <a:prstGeom prst="rect">
            <a:avLst/>
          </a:prstGeom>
        </p:spPr>
      </p:pic>
      <p:pic>
        <p:nvPicPr>
          <p:cNvPr id="4" name="考点.eps" descr="id:2147489473;FounderCES"/>
          <p:cNvPicPr/>
          <p:nvPr/>
        </p:nvPicPr>
        <p:blipFill>
          <a:blip r:embed="rId3"/>
          <a:stretch>
            <a:fillRect/>
          </a:stretch>
        </p:blipFill>
        <p:spPr>
          <a:xfrm>
            <a:off x="406574" y="1572365"/>
            <a:ext cx="864096" cy="360040"/>
          </a:xfrm>
          <a:prstGeom prst="rect">
            <a:avLst/>
          </a:prstGeom>
        </p:spPr>
      </p:pic>
      <p:sp>
        <p:nvSpPr>
          <p:cNvPr id="2" name="内容占位符 1"/>
          <p:cNvSpPr>
            <a:spLocks noGrp="1"/>
          </p:cNvSpPr>
          <p:nvPr>
            <p:ph idx="1"/>
          </p:nvPr>
        </p:nvSpPr>
        <p:spPr>
          <a:xfrm>
            <a:off x="360854" y="1400973"/>
            <a:ext cx="11485848" cy="3900235"/>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电路中的电表类型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河北保定徐水区期中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是三个规格相同的小灯泡，闭合开关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都是电压表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33.jpg" descr="id:2147491384;FounderCES"/>
          <p:cNvPicPr/>
          <p:nvPr/>
        </p:nvPicPr>
        <p:blipFill>
          <a:blip r:embed="rId4"/>
          <a:stretch>
            <a:fillRect/>
          </a:stretch>
        </p:blipFill>
        <p:spPr>
          <a:xfrm>
            <a:off x="8687494" y="2957660"/>
            <a:ext cx="2552521" cy="2252385"/>
          </a:xfrm>
          <a:prstGeom prst="rect">
            <a:avLst/>
          </a:prstGeom>
        </p:spPr>
      </p:pic>
      <p:sp>
        <p:nvSpPr>
          <p:cNvPr id="7" name="矩形 6"/>
          <p:cNvSpPr/>
          <p:nvPr/>
        </p:nvSpPr>
        <p:spPr>
          <a:xfrm>
            <a:off x="6859246" y="2628120"/>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TABLE_ENDDRAG_ORIGIN_RECT" val="778*129"/>
  <p:tag name="TABLE_ENDDRAG_RECT" val="37*133*778*129"/>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778*129"/>
  <p:tag name="TABLE_ENDDRAG_RECT" val="37*133*778*129"/>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11976</Words>
  <Application>Microsoft Office PowerPoint</Application>
  <PresentationFormat>自定义</PresentationFormat>
  <Paragraphs>605</Paragraphs>
  <Slides>79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79</vt:i4>
      </vt:variant>
    </vt:vector>
  </HeadingPairs>
  <TitlesOfParts>
    <vt:vector size="88"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15500</cp:lastModifiedBy>
  <cp:revision>527</cp:revision>
  <dcterms:created xsi:type="dcterms:W3CDTF">2020-11-06T05:24:00Z</dcterms:created>
  <dcterms:modified xsi:type="dcterms:W3CDTF">2025-09-18T01:06:49Z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3920BF8ECBFF4B9FAF9B4334C14C58C9_12</vt:lpwstr>
  </property>
</Properties>
</file>